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8" r:id="rId2"/>
    <p:sldId id="265" r:id="rId3"/>
    <p:sldId id="259" r:id="rId4"/>
    <p:sldId id="260" r:id="rId5"/>
    <p:sldId id="263" r:id="rId6"/>
    <p:sldId id="266" r:id="rId7"/>
    <p:sldId id="264" r:id="rId8"/>
  </p:sldIdLst>
  <p:sldSz cx="12192000" cy="6858000"/>
  <p:notesSz cx="6858000" cy="9144000"/>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Standaardsectie" id="{F24385AF-C734-4FF8-A533-2857242B4065}">
          <p14:sldIdLst/>
        </p14:section>
        <p14:section name="Naamloze sectie" id="{E30DA0DA-AB36-4F69-AC57-EBDF785E09E2}">
          <p14:sldIdLst>
            <p14:sldId id="258"/>
            <p14:sldId id="265"/>
            <p14:sldId id="259"/>
            <p14:sldId id="260"/>
            <p14:sldId id="263"/>
            <p14:sldId id="266"/>
            <p14:sldId id="264"/>
          </p14:sldIdLst>
        </p14:section>
      </p14:section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112" d="100"/>
          <a:sy n="112" d="100"/>
        </p:scale>
        <p:origin x="552"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pic>
        <p:nvPicPr>
          <p:cNvPr id="9" name="Vormentaal">
            <a:extLst>
              <a:ext uri="{FF2B5EF4-FFF2-40B4-BE49-F238E27FC236}">
                <a16:creationId xmlns:a16="http://schemas.microsoft.com/office/drawing/2014/main" id="{B1A8BD68-CFB7-4CE8-927C-EC6ABA75118D}"/>
              </a:ext>
            </a:extLst>
          </p:cNvPr>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0" y="0"/>
            <a:ext cx="12192000" cy="6858000"/>
          </a:xfrm>
          <a:prstGeom prst="rect">
            <a:avLst/>
          </a:prstGeom>
        </p:spPr>
      </p:pic>
      <p:sp>
        <p:nvSpPr>
          <p:cNvPr id="2" name="Titel 1">
            <a:extLst>
              <a:ext uri="{FF2B5EF4-FFF2-40B4-BE49-F238E27FC236}">
                <a16:creationId xmlns:a16="http://schemas.microsoft.com/office/drawing/2014/main" id="{56C8E20B-A0BF-4CD6-AEE6-FAEAB7BE140A}"/>
              </a:ext>
            </a:extLst>
          </p:cNvPr>
          <p:cNvSpPr>
            <a:spLocks noGrp="1"/>
          </p:cNvSpPr>
          <p:nvPr>
            <p:ph type="ctrTitle"/>
          </p:nvPr>
        </p:nvSpPr>
        <p:spPr>
          <a:xfrm>
            <a:off x="1524000" y="1122363"/>
            <a:ext cx="9144000" cy="2387600"/>
          </a:xfrm>
        </p:spPr>
        <p:txBody>
          <a:bodyPr anchor="b"/>
          <a:lstStyle>
            <a:lvl1pPr algn="ctr">
              <a:defRPr sz="6000"/>
            </a:lvl1pPr>
          </a:lstStyle>
          <a:p>
            <a:r>
              <a:rPr lang="nl-NL"/>
              <a:t>Klik om stijl te bewerken</a:t>
            </a:r>
          </a:p>
        </p:txBody>
      </p:sp>
      <p:sp>
        <p:nvSpPr>
          <p:cNvPr id="3" name="Ondertitel 2">
            <a:extLst>
              <a:ext uri="{FF2B5EF4-FFF2-40B4-BE49-F238E27FC236}">
                <a16:creationId xmlns:a16="http://schemas.microsoft.com/office/drawing/2014/main" id="{B7894417-9658-4824-AB01-4E994083AEF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l-NL"/>
              <a:t>Klikken om de ondertitelstijl van het model te bewerken</a:t>
            </a:r>
          </a:p>
        </p:txBody>
      </p:sp>
      <p:sp>
        <p:nvSpPr>
          <p:cNvPr id="4" name="Tijdelijke aanduiding voor datum 3">
            <a:extLst>
              <a:ext uri="{FF2B5EF4-FFF2-40B4-BE49-F238E27FC236}">
                <a16:creationId xmlns:a16="http://schemas.microsoft.com/office/drawing/2014/main" id="{7C824CAF-DF54-4A8A-A4C4-E08E0DB6F5BA}"/>
              </a:ext>
            </a:extLst>
          </p:cNvPr>
          <p:cNvSpPr>
            <a:spLocks noGrp="1"/>
          </p:cNvSpPr>
          <p:nvPr>
            <p:ph type="dt" sz="half" idx="10"/>
          </p:nvPr>
        </p:nvSpPr>
        <p:spPr/>
        <p:txBody>
          <a:bodyPr/>
          <a:lstStyle/>
          <a:p>
            <a:fld id="{7213D902-C8E7-4B34-8E39-2B97522D161E}" type="datetimeFigureOut">
              <a:rPr lang="nl-NL" smtClean="0"/>
              <a:t>21-1-2022</a:t>
            </a:fld>
            <a:endParaRPr lang="nl-NL"/>
          </a:p>
        </p:txBody>
      </p:sp>
      <p:sp>
        <p:nvSpPr>
          <p:cNvPr id="5" name="Tijdelijke aanduiding voor voettekst 4">
            <a:extLst>
              <a:ext uri="{FF2B5EF4-FFF2-40B4-BE49-F238E27FC236}">
                <a16:creationId xmlns:a16="http://schemas.microsoft.com/office/drawing/2014/main" id="{9A008C39-37FF-4EBA-8913-006DB03BCACB}"/>
              </a:ext>
            </a:extLst>
          </p:cNvPr>
          <p:cNvSpPr>
            <a:spLocks noGrp="1"/>
          </p:cNvSpPr>
          <p:nvPr>
            <p:ph type="ftr" sz="quarter" idx="11"/>
          </p:nvPr>
        </p:nvSpPr>
        <p:spPr/>
        <p:txBody>
          <a:bodyPr/>
          <a:lstStyle/>
          <a:p>
            <a:endParaRPr lang="nl-NL"/>
          </a:p>
        </p:txBody>
      </p:sp>
      <p:pic>
        <p:nvPicPr>
          <p:cNvPr id="8" name="Afbeelding 7">
            <a:extLst>
              <a:ext uri="{FF2B5EF4-FFF2-40B4-BE49-F238E27FC236}">
                <a16:creationId xmlns:a16="http://schemas.microsoft.com/office/drawing/2014/main" id="{F78F163C-C938-43FA-A41C-FC704C353112}"/>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865565" y="6077948"/>
            <a:ext cx="2151868" cy="643527"/>
          </a:xfrm>
          <a:prstGeom prst="rect">
            <a:avLst/>
          </a:prstGeom>
        </p:spPr>
      </p:pic>
    </p:spTree>
    <p:extLst>
      <p:ext uri="{BB962C8B-B14F-4D97-AF65-F5344CB8AC3E}">
        <p14:creationId xmlns:p14="http://schemas.microsoft.com/office/powerpoint/2010/main" val="17710879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Titel en object">
    <p:spTree>
      <p:nvGrpSpPr>
        <p:cNvPr id="1" name=""/>
        <p:cNvGrpSpPr/>
        <p:nvPr/>
      </p:nvGrpSpPr>
      <p:grpSpPr>
        <a:xfrm>
          <a:off x="0" y="0"/>
          <a:ext cx="0" cy="0"/>
          <a:chOff x="0" y="0"/>
          <a:chExt cx="0" cy="0"/>
        </a:xfrm>
      </p:grpSpPr>
      <p:pic>
        <p:nvPicPr>
          <p:cNvPr id="7" name="Vormentaal">
            <a:extLst>
              <a:ext uri="{FF2B5EF4-FFF2-40B4-BE49-F238E27FC236}">
                <a16:creationId xmlns:a16="http://schemas.microsoft.com/office/drawing/2014/main" id="{9F6768AA-6EFF-47EC-90A7-8C4D4510EF59}"/>
              </a:ext>
            </a:extLst>
          </p:cNvPr>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0" y="0"/>
            <a:ext cx="12192000" cy="6858000"/>
          </a:xfrm>
          <a:prstGeom prst="rect">
            <a:avLst/>
          </a:prstGeom>
        </p:spPr>
      </p:pic>
      <p:sp>
        <p:nvSpPr>
          <p:cNvPr id="2" name="Titel 1">
            <a:extLst>
              <a:ext uri="{FF2B5EF4-FFF2-40B4-BE49-F238E27FC236}">
                <a16:creationId xmlns:a16="http://schemas.microsoft.com/office/drawing/2014/main" id="{2C041AC9-116B-4F01-8FC8-907E718B2132}"/>
              </a:ext>
            </a:extLst>
          </p:cNvPr>
          <p:cNvSpPr>
            <a:spLocks noGrp="1"/>
          </p:cNvSpPr>
          <p:nvPr>
            <p:ph type="title"/>
          </p:nvPr>
        </p:nvSpPr>
        <p:spPr/>
        <p:txBody>
          <a:bodyPr/>
          <a:lstStyle/>
          <a:p>
            <a:r>
              <a:rPr lang="nl-NL"/>
              <a:t>Klik om stijl te bewerken</a:t>
            </a:r>
          </a:p>
        </p:txBody>
      </p:sp>
      <p:sp>
        <p:nvSpPr>
          <p:cNvPr id="4" name="Tijdelijke aanduiding voor datum 3">
            <a:extLst>
              <a:ext uri="{FF2B5EF4-FFF2-40B4-BE49-F238E27FC236}">
                <a16:creationId xmlns:a16="http://schemas.microsoft.com/office/drawing/2014/main" id="{ABDFFB96-23F6-436F-B999-260145B381AE}"/>
              </a:ext>
            </a:extLst>
          </p:cNvPr>
          <p:cNvSpPr>
            <a:spLocks noGrp="1"/>
          </p:cNvSpPr>
          <p:nvPr>
            <p:ph type="dt" sz="half" idx="10"/>
          </p:nvPr>
        </p:nvSpPr>
        <p:spPr/>
        <p:txBody>
          <a:bodyPr/>
          <a:lstStyle/>
          <a:p>
            <a:fld id="{7213D902-C8E7-4B34-8E39-2B97522D161E}" type="datetimeFigureOut">
              <a:rPr lang="nl-NL" smtClean="0"/>
              <a:t>21-1-2022</a:t>
            </a:fld>
            <a:endParaRPr lang="nl-NL"/>
          </a:p>
        </p:txBody>
      </p:sp>
      <p:sp>
        <p:nvSpPr>
          <p:cNvPr id="5" name="Tijdelijke aanduiding voor voettekst 4">
            <a:extLst>
              <a:ext uri="{FF2B5EF4-FFF2-40B4-BE49-F238E27FC236}">
                <a16:creationId xmlns:a16="http://schemas.microsoft.com/office/drawing/2014/main" id="{2ACEA7AC-038A-4FE9-8417-7A5B7BC14899}"/>
              </a:ext>
            </a:extLst>
          </p:cNvPr>
          <p:cNvSpPr>
            <a:spLocks noGrp="1"/>
          </p:cNvSpPr>
          <p:nvPr>
            <p:ph type="ftr" sz="quarter" idx="11"/>
          </p:nvPr>
        </p:nvSpPr>
        <p:spPr/>
        <p:txBody>
          <a:bodyPr/>
          <a:lstStyle/>
          <a:p>
            <a:endParaRPr lang="nl-NL"/>
          </a:p>
        </p:txBody>
      </p:sp>
      <p:pic>
        <p:nvPicPr>
          <p:cNvPr id="12" name="Afbeelding 11">
            <a:extLst>
              <a:ext uri="{FF2B5EF4-FFF2-40B4-BE49-F238E27FC236}">
                <a16:creationId xmlns:a16="http://schemas.microsoft.com/office/drawing/2014/main" id="{2CD80BFB-C780-410E-B4A6-97DA0C40417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865565" y="6077948"/>
            <a:ext cx="2151868" cy="643527"/>
          </a:xfrm>
          <a:prstGeom prst="rect">
            <a:avLst/>
          </a:prstGeom>
        </p:spPr>
      </p:pic>
    </p:spTree>
    <p:extLst>
      <p:ext uri="{BB962C8B-B14F-4D97-AF65-F5344CB8AC3E}">
        <p14:creationId xmlns:p14="http://schemas.microsoft.com/office/powerpoint/2010/main" val="37760246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Aangepaste indelin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6FF87D9-0B69-41E6-BCC7-2A763CFB9643}"/>
              </a:ext>
            </a:extLst>
          </p:cNvPr>
          <p:cNvSpPr>
            <a:spLocks noGrp="1"/>
          </p:cNvSpPr>
          <p:nvPr>
            <p:ph type="title"/>
          </p:nvPr>
        </p:nvSpPr>
        <p:spPr/>
        <p:txBody>
          <a:bodyPr/>
          <a:lstStyle/>
          <a:p>
            <a:r>
              <a:rPr lang="nl-NL"/>
              <a:t>Klik om stijl te bewerken</a:t>
            </a:r>
          </a:p>
        </p:txBody>
      </p:sp>
      <p:sp>
        <p:nvSpPr>
          <p:cNvPr id="3" name="Tijdelijke aanduiding voor datum 2">
            <a:extLst>
              <a:ext uri="{FF2B5EF4-FFF2-40B4-BE49-F238E27FC236}">
                <a16:creationId xmlns:a16="http://schemas.microsoft.com/office/drawing/2014/main" id="{D5094E34-B709-4148-AAD2-3E31B39B38C8}"/>
              </a:ext>
            </a:extLst>
          </p:cNvPr>
          <p:cNvSpPr>
            <a:spLocks noGrp="1"/>
          </p:cNvSpPr>
          <p:nvPr>
            <p:ph type="dt" sz="half" idx="10"/>
          </p:nvPr>
        </p:nvSpPr>
        <p:spPr/>
        <p:txBody>
          <a:bodyPr/>
          <a:lstStyle/>
          <a:p>
            <a:fld id="{7213D902-C8E7-4B34-8E39-2B97522D161E}" type="datetimeFigureOut">
              <a:rPr lang="nl-NL" smtClean="0"/>
              <a:t>21-1-2022</a:t>
            </a:fld>
            <a:endParaRPr lang="nl-NL"/>
          </a:p>
        </p:txBody>
      </p:sp>
      <p:sp>
        <p:nvSpPr>
          <p:cNvPr id="4" name="Tijdelijke aanduiding voor voettekst 3">
            <a:extLst>
              <a:ext uri="{FF2B5EF4-FFF2-40B4-BE49-F238E27FC236}">
                <a16:creationId xmlns:a16="http://schemas.microsoft.com/office/drawing/2014/main" id="{DAB07FF9-DFE7-4583-9ED1-72016D530BF3}"/>
              </a:ext>
            </a:extLst>
          </p:cNvPr>
          <p:cNvSpPr>
            <a:spLocks noGrp="1"/>
          </p:cNvSpPr>
          <p:nvPr>
            <p:ph type="ftr" sz="quarter" idx="11"/>
          </p:nvPr>
        </p:nvSpPr>
        <p:spPr/>
        <p:txBody>
          <a:bodyPr/>
          <a:lstStyle/>
          <a:p>
            <a:endParaRPr lang="nl-NL"/>
          </a:p>
        </p:txBody>
      </p:sp>
      <p:sp>
        <p:nvSpPr>
          <p:cNvPr id="5" name="Tijdelijke aanduiding voor dianummer 4">
            <a:extLst>
              <a:ext uri="{FF2B5EF4-FFF2-40B4-BE49-F238E27FC236}">
                <a16:creationId xmlns:a16="http://schemas.microsoft.com/office/drawing/2014/main" id="{6A20854E-98DB-41E1-A8DE-A42436926A44}"/>
              </a:ext>
            </a:extLst>
          </p:cNvPr>
          <p:cNvSpPr>
            <a:spLocks noGrp="1"/>
          </p:cNvSpPr>
          <p:nvPr>
            <p:ph type="sldNum" sz="quarter" idx="12"/>
          </p:nvPr>
        </p:nvSpPr>
        <p:spPr/>
        <p:txBody>
          <a:bodyPr/>
          <a:lstStyle/>
          <a:p>
            <a:fld id="{38BF82AC-8D28-4685-AC84-6A309B1069EF}" type="slidenum">
              <a:rPr lang="nl-NL" smtClean="0"/>
              <a:t>‹nr.›</a:t>
            </a:fld>
            <a:endParaRPr lang="nl-NL"/>
          </a:p>
        </p:txBody>
      </p:sp>
    </p:spTree>
    <p:extLst>
      <p:ext uri="{BB962C8B-B14F-4D97-AF65-F5344CB8AC3E}">
        <p14:creationId xmlns:p14="http://schemas.microsoft.com/office/powerpoint/2010/main" val="414695319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Tx">
  <p:cSld name="Inhoud met bijschrift">
    <p:spTree>
      <p:nvGrpSpPr>
        <p:cNvPr id="1" name=""/>
        <p:cNvGrpSpPr/>
        <p:nvPr/>
      </p:nvGrpSpPr>
      <p:grpSpPr>
        <a:xfrm>
          <a:off x="0" y="0"/>
          <a:ext cx="0" cy="0"/>
          <a:chOff x="0" y="0"/>
          <a:chExt cx="0" cy="0"/>
        </a:xfrm>
      </p:grpSpPr>
      <p:sp>
        <p:nvSpPr>
          <p:cNvPr id="2" name="Title 1"/>
          <p:cNvSpPr>
            <a:spLocks noGrp="1"/>
          </p:cNvSpPr>
          <p:nvPr>
            <p:ph type="title"/>
          </p:nvPr>
        </p:nvSpPr>
        <p:spPr>
          <a:xfrm>
            <a:off x="812799" y="1498604"/>
            <a:ext cx="3720243" cy="1278466"/>
          </a:xfrm>
        </p:spPr>
        <p:txBody>
          <a:bodyPr anchor="b">
            <a:normAutofit/>
          </a:bodyPr>
          <a:lstStyle>
            <a:lvl1pPr>
              <a:defRPr sz="2000"/>
            </a:lvl1pPr>
          </a:lstStyle>
          <a:p>
            <a:r>
              <a:rPr lang="nl-NL"/>
              <a:t>Klik om stijl te bewerken</a:t>
            </a:r>
            <a:endParaRPr lang="en-US" dirty="0"/>
          </a:p>
        </p:txBody>
      </p:sp>
      <p:sp>
        <p:nvSpPr>
          <p:cNvPr id="3" name="Content Placeholder 2"/>
          <p:cNvSpPr>
            <a:spLocks noGrp="1"/>
          </p:cNvSpPr>
          <p:nvPr>
            <p:ph idx="1"/>
          </p:nvPr>
        </p:nvSpPr>
        <p:spPr>
          <a:xfrm>
            <a:off x="4761701" y="514926"/>
            <a:ext cx="4514716" cy="5526437"/>
          </a:xfrm>
        </p:spPr>
        <p:txBody>
          <a:bodyPr>
            <a:normAutofit/>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Text Placeholder 3"/>
          <p:cNvSpPr>
            <a:spLocks noGrp="1"/>
          </p:cNvSpPr>
          <p:nvPr>
            <p:ph type="body" sz="half" idx="2"/>
          </p:nvPr>
        </p:nvSpPr>
        <p:spPr>
          <a:xfrm>
            <a:off x="812799" y="2777069"/>
            <a:ext cx="3720243" cy="2584449"/>
          </a:xfrm>
        </p:spPr>
        <p:txBody>
          <a:bodyPr>
            <a:normAutofit/>
          </a:bodyPr>
          <a:lstStyle>
            <a:lvl1pPr marL="0" indent="0">
              <a:buNone/>
              <a:defRPr sz="14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nl-NL"/>
              <a:t>Klikken om de tekststijl van het model te bewerken</a:t>
            </a:r>
          </a:p>
        </p:txBody>
      </p:sp>
      <p:sp>
        <p:nvSpPr>
          <p:cNvPr id="5" name="Date Placeholder 4"/>
          <p:cNvSpPr>
            <a:spLocks noGrp="1"/>
          </p:cNvSpPr>
          <p:nvPr>
            <p:ph type="dt" sz="half" idx="10"/>
          </p:nvPr>
        </p:nvSpPr>
        <p:spPr/>
        <p:txBody>
          <a:bodyPr/>
          <a:lstStyle/>
          <a:p>
            <a:fld id="{7213D902-C8E7-4B34-8E39-2B97522D161E}" type="datetimeFigureOut">
              <a:rPr lang="nl-NL" smtClean="0"/>
              <a:t>21-1-2022</a:t>
            </a:fld>
            <a:endParaRPr lang="nl-NL"/>
          </a:p>
        </p:txBody>
      </p:sp>
      <p:sp>
        <p:nvSpPr>
          <p:cNvPr id="6" name="Footer Placeholder 5"/>
          <p:cNvSpPr>
            <a:spLocks noGrp="1"/>
          </p:cNvSpPr>
          <p:nvPr>
            <p:ph type="ftr" sz="quarter" idx="11"/>
          </p:nvPr>
        </p:nvSpPr>
        <p:spPr/>
        <p:txBody>
          <a:bodyPr/>
          <a:lstStyle/>
          <a:p>
            <a:endParaRPr lang="nl-NL"/>
          </a:p>
        </p:txBody>
      </p:sp>
      <p:sp>
        <p:nvSpPr>
          <p:cNvPr id="7" name="Slide Number Placeholder 6"/>
          <p:cNvSpPr>
            <a:spLocks noGrp="1"/>
          </p:cNvSpPr>
          <p:nvPr>
            <p:ph type="sldNum" sz="quarter" idx="12"/>
          </p:nvPr>
        </p:nvSpPr>
        <p:spPr/>
        <p:txBody>
          <a:bodyPr/>
          <a:lstStyle/>
          <a:p>
            <a:fld id="{38BF82AC-8D28-4685-AC84-6A309B1069EF}" type="slidenum">
              <a:rPr lang="nl-NL" smtClean="0"/>
              <a:t>‹nr.›</a:t>
            </a:fld>
            <a:endParaRPr lang="nl-NL"/>
          </a:p>
        </p:txBody>
      </p:sp>
    </p:spTree>
    <p:extLst>
      <p:ext uri="{BB962C8B-B14F-4D97-AF65-F5344CB8AC3E}">
        <p14:creationId xmlns:p14="http://schemas.microsoft.com/office/powerpoint/2010/main" val="150990186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cSld name="1_Titel en objec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a:t>Klik om de stijl te bewerken</a:t>
            </a:r>
          </a:p>
        </p:txBody>
      </p:sp>
      <p:sp>
        <p:nvSpPr>
          <p:cNvPr id="3" name="Tijdelijke aanduiding voor inhoud 2"/>
          <p:cNvSpPr>
            <a:spLocks noGrp="1"/>
          </p:cNvSpPr>
          <p:nvPr>
            <p:ph idx="1"/>
          </p:nvPr>
        </p:nvSpPr>
        <p:spPr/>
        <p:txBody>
          <a:body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p:cNvSpPr>
            <a:spLocks noGrp="1"/>
          </p:cNvSpPr>
          <p:nvPr>
            <p:ph type="dt" sz="half" idx="10"/>
          </p:nvPr>
        </p:nvSpPr>
        <p:spPr/>
        <p:txBody>
          <a:bodyPr/>
          <a:lstStyle/>
          <a:p>
            <a:fld id="{48A75A6A-2463-4D3E-B008-43ECB7B6FD3E}" type="datetimeFigureOut">
              <a:rPr lang="nl-NL" smtClean="0"/>
              <a:t>21-1-2022</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1A3EDE7C-ABE2-4B4E-ADEE-119C91766B29}" type="slidenum">
              <a:rPr lang="nl-NL" smtClean="0"/>
              <a:t>‹nr.›</a:t>
            </a:fld>
            <a:endParaRPr lang="nl-NL"/>
          </a:p>
        </p:txBody>
      </p:sp>
    </p:spTree>
    <p:extLst>
      <p:ext uri="{BB962C8B-B14F-4D97-AF65-F5344CB8AC3E}">
        <p14:creationId xmlns:p14="http://schemas.microsoft.com/office/powerpoint/2010/main" val="4045537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titel 1">
            <a:extLst>
              <a:ext uri="{FF2B5EF4-FFF2-40B4-BE49-F238E27FC236}">
                <a16:creationId xmlns:a16="http://schemas.microsoft.com/office/drawing/2014/main" id="{00B5335E-426E-4FF0-8BD0-AFA8ACBBC7E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nl-NL"/>
              <a:t>Klik om stijl te bewerken</a:t>
            </a:r>
          </a:p>
        </p:txBody>
      </p:sp>
      <p:sp>
        <p:nvSpPr>
          <p:cNvPr id="3" name="Tijdelijke aanduiding voor tekst 2">
            <a:extLst>
              <a:ext uri="{FF2B5EF4-FFF2-40B4-BE49-F238E27FC236}">
                <a16:creationId xmlns:a16="http://schemas.microsoft.com/office/drawing/2014/main" id="{AB11905F-E1EF-40AB-9922-3DF6880C6E3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AE34E063-366F-47A5-A903-1168B0A1F44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213D902-C8E7-4B34-8E39-2B97522D161E}" type="datetimeFigureOut">
              <a:rPr lang="nl-NL" smtClean="0"/>
              <a:t>21-1-2022</a:t>
            </a:fld>
            <a:endParaRPr lang="nl-NL"/>
          </a:p>
        </p:txBody>
      </p:sp>
      <p:sp>
        <p:nvSpPr>
          <p:cNvPr id="5" name="Tijdelijke aanduiding voor voettekst 4">
            <a:extLst>
              <a:ext uri="{FF2B5EF4-FFF2-40B4-BE49-F238E27FC236}">
                <a16:creationId xmlns:a16="http://schemas.microsoft.com/office/drawing/2014/main" id="{508F1765-D70C-4E4A-B52C-213A0677F47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nl-NL"/>
          </a:p>
        </p:txBody>
      </p:sp>
      <p:sp>
        <p:nvSpPr>
          <p:cNvPr id="6" name="Tijdelijke aanduiding voor dianummer 5">
            <a:extLst>
              <a:ext uri="{FF2B5EF4-FFF2-40B4-BE49-F238E27FC236}">
                <a16:creationId xmlns:a16="http://schemas.microsoft.com/office/drawing/2014/main" id="{92C37449-F706-428B-B279-352BF37C0A9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8BF82AC-8D28-4685-AC84-6A309B1069EF}" type="slidenum">
              <a:rPr lang="nl-NL" smtClean="0"/>
              <a:t>‹nr.›</a:t>
            </a:fld>
            <a:endParaRPr lang="nl-NL"/>
          </a:p>
        </p:txBody>
      </p:sp>
      <p:pic>
        <p:nvPicPr>
          <p:cNvPr id="7" name="Vormentaal">
            <a:extLst>
              <a:ext uri="{FF2B5EF4-FFF2-40B4-BE49-F238E27FC236}">
                <a16:creationId xmlns:a16="http://schemas.microsoft.com/office/drawing/2014/main" id="{2074DCA5-5660-40C3-B12B-972CD979B84F}"/>
              </a:ext>
            </a:extLst>
          </p:cNvPr>
          <p:cNvPicPr>
            <a:picLocks noChangeAspect="1"/>
          </p:cNvPicPr>
          <p:nvPr/>
        </p:nvPicPr>
        <p:blipFill>
          <a:blip r:embed="rId7" cstate="email">
            <a:extLst>
              <a:ext uri="{28A0092B-C50C-407E-A947-70E740481C1C}">
                <a14:useLocalDpi xmlns:a14="http://schemas.microsoft.com/office/drawing/2010/main"/>
              </a:ext>
            </a:extLst>
          </a:blip>
          <a:stretch>
            <a:fillRect/>
          </a:stretch>
        </p:blipFill>
        <p:spPr>
          <a:xfrm>
            <a:off x="0" y="0"/>
            <a:ext cx="12192000" cy="6858000"/>
          </a:xfrm>
          <a:prstGeom prst="rect">
            <a:avLst/>
          </a:prstGeom>
        </p:spPr>
      </p:pic>
      <p:pic>
        <p:nvPicPr>
          <p:cNvPr id="8" name="Afbeelding 7">
            <a:extLst>
              <a:ext uri="{FF2B5EF4-FFF2-40B4-BE49-F238E27FC236}">
                <a16:creationId xmlns:a16="http://schemas.microsoft.com/office/drawing/2014/main" id="{7BC48F74-8E96-4434-A02B-EA3EE1F88D74}"/>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9865565" y="6077948"/>
            <a:ext cx="2151868" cy="643527"/>
          </a:xfrm>
          <a:prstGeom prst="rect">
            <a:avLst/>
          </a:prstGeom>
        </p:spPr>
      </p:pic>
    </p:spTree>
    <p:extLst>
      <p:ext uri="{BB962C8B-B14F-4D97-AF65-F5344CB8AC3E}">
        <p14:creationId xmlns:p14="http://schemas.microsoft.com/office/powerpoint/2010/main" val="225595472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jpeg"/><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el 1"/>
          <p:cNvSpPr>
            <a:spLocks noGrp="1"/>
          </p:cNvSpPr>
          <p:nvPr>
            <p:ph type="title"/>
          </p:nvPr>
        </p:nvSpPr>
        <p:spPr>
          <a:xfrm>
            <a:off x="579950" y="539259"/>
            <a:ext cx="10515600" cy="643655"/>
          </a:xfrm>
        </p:spPr>
        <p:txBody>
          <a:bodyPr>
            <a:normAutofit fontScale="90000"/>
          </a:bodyPr>
          <a:lstStyle/>
          <a:p>
            <a:r>
              <a:rPr lang="nl-NL" dirty="0"/>
              <a:t>IBS Stad van de toekomst – periode 3</a:t>
            </a:r>
            <a:br>
              <a:rPr lang="nl-NL" dirty="0"/>
            </a:br>
            <a:r>
              <a:rPr lang="nl-NL" sz="3600" i="1" dirty="0"/>
              <a:t>Specialisatie vrije tijd</a:t>
            </a:r>
          </a:p>
        </p:txBody>
      </p:sp>
      <p:sp>
        <p:nvSpPr>
          <p:cNvPr id="10244" name="Tekstvak 2"/>
          <p:cNvSpPr txBox="1">
            <a:spLocks noChangeArrowheads="1"/>
          </p:cNvSpPr>
          <p:nvPr/>
        </p:nvSpPr>
        <p:spPr bwMode="auto">
          <a:xfrm>
            <a:off x="2135189" y="1557338"/>
            <a:ext cx="7921625"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nl-NL" altLang="nl-NL" sz="1800">
              <a:latin typeface="Arial" panose="020B0604020202020204" pitchFamily="34" charset="0"/>
            </a:endParaRPr>
          </a:p>
        </p:txBody>
      </p:sp>
      <p:sp>
        <p:nvSpPr>
          <p:cNvPr id="10245" name="Tekstvak 4"/>
          <p:cNvSpPr txBox="1">
            <a:spLocks noChangeArrowheads="1"/>
          </p:cNvSpPr>
          <p:nvPr/>
        </p:nvSpPr>
        <p:spPr bwMode="auto">
          <a:xfrm>
            <a:off x="579950" y="1688326"/>
            <a:ext cx="5401924" cy="3071738"/>
          </a:xfrm>
          <a:prstGeom prst="rect">
            <a:avLst/>
          </a:prstGeom>
          <a:ln>
            <a:headEnd/>
            <a:tailEnd/>
          </a:ln>
        </p:spPr>
        <p:style>
          <a:lnRef idx="2">
            <a:schemeClr val="accent5"/>
          </a:lnRef>
          <a:fillRef idx="1">
            <a:schemeClr val="lt1"/>
          </a:fillRef>
          <a:effectRef idx="0">
            <a:schemeClr val="accent5"/>
          </a:effectRef>
          <a:fontRef idx="minor">
            <a:schemeClr val="dk1"/>
          </a:fontRef>
        </p:style>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nl-NL" altLang="nl-NL" sz="1600" b="1">
                <a:latin typeface="+mn-lt"/>
              </a:rPr>
              <a:t>Integrale beroepssituatie</a:t>
            </a:r>
          </a:p>
          <a:p>
            <a:pPr>
              <a:lnSpc>
                <a:spcPct val="107000"/>
              </a:lnSpc>
              <a:spcAft>
                <a:spcPts val="0"/>
              </a:spcAft>
              <a:buNone/>
            </a:pPr>
            <a:r>
              <a:rPr lang="nl-NL" sz="1600"/>
              <a:t>Voor deze opdracht ga je nadenken over de stad van de toekomst op het gebied van vrije tijd.  Je gaat je verdiepen in de trends en ontwikkelingen op het gebied van vrijetijdsbesteding in en om de stad.</a:t>
            </a:r>
          </a:p>
          <a:p>
            <a:pPr>
              <a:lnSpc>
                <a:spcPct val="107000"/>
              </a:lnSpc>
              <a:spcAft>
                <a:spcPts val="0"/>
              </a:spcAft>
              <a:buNone/>
            </a:pPr>
            <a:r>
              <a:rPr lang="nl-NL" sz="1600"/>
              <a:t>De markt en onze leefomgeving wordt steeds internationaler en </a:t>
            </a:r>
            <a:r>
              <a:rPr lang="nl-NL" sz="1600" err="1"/>
              <a:t>the</a:t>
            </a:r>
            <a:r>
              <a:rPr lang="nl-NL" sz="1600"/>
              <a:t> internet of </a:t>
            </a:r>
            <a:r>
              <a:rPr lang="nl-NL" sz="1600" err="1"/>
              <a:t>things</a:t>
            </a:r>
            <a:r>
              <a:rPr lang="nl-NL" sz="1600"/>
              <a:t> wordt steeds belangrijker. Er zijn veel bedrijven bezig met de toekomst en de trends en ontwikkelingen die op dit gebied spelen. Door op bezoek te gaan bij deze inspirerende plekken doe je inspiratie op over wat er allemaal speelt en mogelijk is. </a:t>
            </a:r>
          </a:p>
        </p:txBody>
      </p:sp>
      <p:sp>
        <p:nvSpPr>
          <p:cNvPr id="11" name="Tekstvak 5"/>
          <p:cNvSpPr txBox="1">
            <a:spLocks noChangeArrowheads="1"/>
          </p:cNvSpPr>
          <p:nvPr/>
        </p:nvSpPr>
        <p:spPr bwMode="auto">
          <a:xfrm>
            <a:off x="6251273" y="1685203"/>
            <a:ext cx="5576289" cy="2406813"/>
          </a:xfrm>
          <a:prstGeom prst="rect">
            <a:avLst/>
          </a:prstGeom>
          <a:ln>
            <a:headEnd/>
            <a:tailEnd/>
          </a:ln>
        </p:spPr>
        <p:style>
          <a:lnRef idx="2">
            <a:schemeClr val="accent5"/>
          </a:lnRef>
          <a:fillRef idx="1">
            <a:schemeClr val="lt1"/>
          </a:fillRef>
          <a:effectRef idx="0">
            <a:schemeClr val="accent5"/>
          </a:effectRef>
          <a:fontRef idx="minor">
            <a:schemeClr val="dk1"/>
          </a:fontRef>
        </p:style>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nl-NL" altLang="nl-NL" sz="1600" b="1">
                <a:latin typeface="+mn-lt"/>
              </a:rPr>
              <a:t>Opdracht</a:t>
            </a:r>
            <a:endParaRPr lang="nl-NL" altLang="nl-NL" sz="1400">
              <a:latin typeface="+mn-lt"/>
            </a:endParaRPr>
          </a:p>
          <a:p>
            <a:pPr>
              <a:buNone/>
            </a:pPr>
            <a:r>
              <a:rPr lang="nl-NL" sz="1600"/>
              <a:t>Ga op zoek naar de problemen die spelen binnen de (duurzame) vrijetijdsbesteding en organisatie daarvan. Bekijk ook welke trends en ontwikkelingen er spelen. </a:t>
            </a:r>
          </a:p>
          <a:p>
            <a:pPr>
              <a:buNone/>
            </a:pPr>
            <a:r>
              <a:rPr lang="nl-NL" sz="1600"/>
              <a:t>Welke visie heb jij op de toekomst van onze leefomgeving? Hoe denk jij dat de stad er in 2050 uitziet? Ga op zoek naar jouw visie over de stad van de toekomst op het gebied van duurzame vrijetijdsbesteding. Geef je visie vorm in een visueel ontwerp en zorg voor een goede onderbouwing. </a:t>
            </a:r>
          </a:p>
        </p:txBody>
      </p:sp>
      <p:sp>
        <p:nvSpPr>
          <p:cNvPr id="17" name="Rechthoek 16"/>
          <p:cNvSpPr/>
          <p:nvPr/>
        </p:nvSpPr>
        <p:spPr>
          <a:xfrm>
            <a:off x="0" y="6488668"/>
            <a:ext cx="1813317" cy="369332"/>
          </a:xfrm>
          <a:prstGeom prst="rect">
            <a:avLst/>
          </a:prstGeom>
        </p:spPr>
        <p:txBody>
          <a:bodyPr wrap="none">
            <a:spAutoFit/>
          </a:bodyPr>
          <a:lstStyle/>
          <a:p>
            <a:r>
              <a:rPr lang="nl-NL" dirty="0"/>
              <a:t>IBS-SEM-SVT-V43</a:t>
            </a:r>
            <a:endParaRPr lang="nl-NL" dirty="0">
              <a:solidFill>
                <a:schemeClr val="bg1">
                  <a:lumMod val="50000"/>
                </a:schemeClr>
              </a:solidFill>
            </a:endParaRPr>
          </a:p>
        </p:txBody>
      </p:sp>
      <p:pic>
        <p:nvPicPr>
          <p:cNvPr id="2" name="Picture 2" descr="Future Cities | Tag | ArchDaily">
            <a:extLst>
              <a:ext uri="{FF2B5EF4-FFF2-40B4-BE49-F238E27FC236}">
                <a16:creationId xmlns:a16="http://schemas.microsoft.com/office/drawing/2014/main" id="{E27A2066-8A61-4B4D-9C29-7DE3BD575EC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251273" y="4219881"/>
            <a:ext cx="3456145" cy="223497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9164864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4" name="Tekstvak 2"/>
          <p:cNvSpPr txBox="1">
            <a:spLocks noChangeArrowheads="1"/>
          </p:cNvSpPr>
          <p:nvPr/>
        </p:nvSpPr>
        <p:spPr bwMode="auto">
          <a:xfrm>
            <a:off x="2135189" y="1557338"/>
            <a:ext cx="7921625"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nl-NL" altLang="nl-NL" sz="1800">
              <a:latin typeface="Arial" panose="020B0604020202020204" pitchFamily="34" charset="0"/>
            </a:endParaRPr>
          </a:p>
        </p:txBody>
      </p:sp>
      <p:sp>
        <p:nvSpPr>
          <p:cNvPr id="13" name="Tekstvak 12"/>
          <p:cNvSpPr txBox="1"/>
          <p:nvPr/>
        </p:nvSpPr>
        <p:spPr>
          <a:xfrm>
            <a:off x="684707" y="1899191"/>
            <a:ext cx="5616013" cy="1077218"/>
          </a:xfrm>
          <a:prstGeom prst="rect">
            <a:avLst/>
          </a:prstGeom>
          <a:ln>
            <a:solidFill>
              <a:schemeClr val="accent1"/>
            </a:solidFill>
          </a:ln>
        </p:spPr>
        <p:style>
          <a:lnRef idx="2">
            <a:schemeClr val="accent5"/>
          </a:lnRef>
          <a:fillRef idx="1">
            <a:schemeClr val="lt1"/>
          </a:fillRef>
          <a:effectRef idx="0">
            <a:schemeClr val="accent5"/>
          </a:effectRef>
          <a:fontRef idx="minor">
            <a:schemeClr val="dk1"/>
          </a:fontRef>
        </p:style>
        <p:txBody>
          <a:bodyPr wrap="square">
            <a:spAutoFit/>
          </a:bodyPr>
          <a:lstStyle/>
          <a:p>
            <a:pPr eaLnBrk="1" hangingPunct="1">
              <a:defRPr/>
            </a:pPr>
            <a:r>
              <a:rPr lang="nl-NL" sz="1600" b="1"/>
              <a:t>Toetsen </a:t>
            </a:r>
          </a:p>
          <a:p>
            <a:pPr eaLnBrk="1" hangingPunct="1">
              <a:defRPr/>
            </a:pPr>
            <a:r>
              <a:rPr lang="nl-NL" sz="1600"/>
              <a:t>Dit IBS wordt afgerond met 3 </a:t>
            </a:r>
            <a:r>
              <a:rPr lang="nl-NL" sz="1600" err="1"/>
              <a:t>toetsmomenten</a:t>
            </a:r>
            <a:r>
              <a:rPr lang="nl-NL" sz="1600"/>
              <a:t>: kennistoets, visiedocument, eindgesprek. In onderstaande tabel is een overzicht van de toetsen weergegeven. </a:t>
            </a:r>
          </a:p>
        </p:txBody>
      </p:sp>
      <p:sp>
        <p:nvSpPr>
          <p:cNvPr id="17" name="Tekstvak 16"/>
          <p:cNvSpPr txBox="1"/>
          <p:nvPr/>
        </p:nvSpPr>
        <p:spPr>
          <a:xfrm>
            <a:off x="6674876" y="1900696"/>
            <a:ext cx="4678922" cy="4027128"/>
          </a:xfrm>
          <a:prstGeom prst="rect">
            <a:avLst/>
          </a:prstGeom>
          <a:ln/>
        </p:spPr>
        <p:style>
          <a:lnRef idx="2">
            <a:schemeClr val="accent5"/>
          </a:lnRef>
          <a:fillRef idx="1">
            <a:schemeClr val="lt1"/>
          </a:fillRef>
          <a:effectRef idx="0">
            <a:schemeClr val="accent5"/>
          </a:effectRef>
          <a:fontRef idx="minor">
            <a:schemeClr val="dk1"/>
          </a:fontRef>
        </p:style>
        <p:txBody>
          <a:bodyPr wrap="square" anchor="t">
            <a:spAutoFit/>
          </a:bodyPr>
          <a:lstStyle/>
          <a:p>
            <a:pPr eaLnBrk="1" hangingPunct="1">
              <a:defRPr/>
            </a:pPr>
            <a:r>
              <a:rPr lang="nl-NL" sz="1600" b="1"/>
              <a:t>Leerdoelen bij dit IBS</a:t>
            </a:r>
          </a:p>
          <a:p>
            <a:pPr marL="342900" indent="-342900">
              <a:lnSpc>
                <a:spcPct val="107000"/>
              </a:lnSpc>
              <a:buFont typeface="+mj-lt"/>
              <a:buAutoNum type="arabicPeriod"/>
            </a:pPr>
            <a:r>
              <a:rPr lang="nl-NL" sz="1600"/>
              <a:t>Je kunt de basisbegrippen behorende bij deze beroepssituatie uitleggen en toepassen. </a:t>
            </a:r>
            <a:endParaRPr lang="nl-NL" sz="1600">
              <a:cs typeface="Calibri"/>
            </a:endParaRPr>
          </a:p>
          <a:p>
            <a:pPr marL="342900" lvl="0" indent="-342900">
              <a:lnSpc>
                <a:spcPct val="107000"/>
              </a:lnSpc>
              <a:spcAft>
                <a:spcPts val="0"/>
              </a:spcAft>
              <a:buFont typeface="+mj-lt"/>
              <a:buAutoNum type="arabicPeriod"/>
            </a:pPr>
            <a:r>
              <a:rPr lang="nl-NL" sz="1600"/>
              <a:t>Je kunt een analyse doen over de oorzaak van maatschappelijke uitdagingen/problemen op het gebied van duurzame vrijetijdsbesteding.  </a:t>
            </a:r>
          </a:p>
          <a:p>
            <a:pPr marL="342900" lvl="0" indent="-342900">
              <a:lnSpc>
                <a:spcPct val="107000"/>
              </a:lnSpc>
              <a:spcAft>
                <a:spcPts val="0"/>
              </a:spcAft>
              <a:buFont typeface="+mj-lt"/>
              <a:buAutoNum type="arabicPeriod"/>
            </a:pPr>
            <a:r>
              <a:rPr lang="nl-NL" sz="1600"/>
              <a:t>Je kunt onderzoek doen naar de trends en ontwikkelingen op het gebied van duurzame vrijetijdsbesteding. </a:t>
            </a:r>
          </a:p>
          <a:p>
            <a:pPr marL="342900" lvl="0" indent="-342900">
              <a:lnSpc>
                <a:spcPct val="107000"/>
              </a:lnSpc>
              <a:spcAft>
                <a:spcPts val="0"/>
              </a:spcAft>
              <a:buFont typeface="+mj-lt"/>
              <a:buAutoNum type="arabicPeriod"/>
            </a:pPr>
            <a:r>
              <a:rPr lang="nl-NL" sz="1600"/>
              <a:t>Je kunt een visiedocument maken over de toekomstige stad op het gebied van duurzame vrijetijdsbesteding. </a:t>
            </a:r>
          </a:p>
          <a:p>
            <a:pPr marL="342900" lvl="0" indent="-342900">
              <a:lnSpc>
                <a:spcPct val="107000"/>
              </a:lnSpc>
              <a:spcAft>
                <a:spcPts val="0"/>
              </a:spcAft>
              <a:buFont typeface="+mj-lt"/>
              <a:buAutoNum type="arabicPeriod"/>
            </a:pPr>
            <a:r>
              <a:rPr lang="nl-NL" sz="1600"/>
              <a:t>Je kunt in een gesprek reflecteren op de werkprocessen van kerntaak 3 en 4 van het dossier.</a:t>
            </a:r>
          </a:p>
        </p:txBody>
      </p:sp>
      <p:graphicFrame>
        <p:nvGraphicFramePr>
          <p:cNvPr id="6" name="Tabel 5"/>
          <p:cNvGraphicFramePr>
            <a:graphicFrameLocks noGrp="1"/>
          </p:cNvGraphicFramePr>
          <p:nvPr/>
        </p:nvGraphicFramePr>
        <p:xfrm>
          <a:off x="684707" y="3351526"/>
          <a:ext cx="5616013" cy="2651760"/>
        </p:xfrm>
        <a:graphic>
          <a:graphicData uri="http://schemas.openxmlformats.org/drawingml/2006/table">
            <a:tbl>
              <a:tblPr firstRow="1" bandRow="1">
                <a:tableStyleId>{5940675A-B579-460E-94D1-54222C63F5DA}</a:tableStyleId>
              </a:tblPr>
              <a:tblGrid>
                <a:gridCol w="1413345">
                  <a:extLst>
                    <a:ext uri="{9D8B030D-6E8A-4147-A177-3AD203B41FA5}">
                      <a16:colId xmlns:a16="http://schemas.microsoft.com/office/drawing/2014/main" val="2948095846"/>
                    </a:ext>
                  </a:extLst>
                </a:gridCol>
                <a:gridCol w="1243899">
                  <a:extLst>
                    <a:ext uri="{9D8B030D-6E8A-4147-A177-3AD203B41FA5}">
                      <a16:colId xmlns:a16="http://schemas.microsoft.com/office/drawing/2014/main" val="2488055331"/>
                    </a:ext>
                  </a:extLst>
                </a:gridCol>
                <a:gridCol w="1435365">
                  <a:extLst>
                    <a:ext uri="{9D8B030D-6E8A-4147-A177-3AD203B41FA5}">
                      <a16:colId xmlns:a16="http://schemas.microsoft.com/office/drawing/2014/main" val="2935927962"/>
                    </a:ext>
                  </a:extLst>
                </a:gridCol>
                <a:gridCol w="1523404">
                  <a:extLst>
                    <a:ext uri="{9D8B030D-6E8A-4147-A177-3AD203B41FA5}">
                      <a16:colId xmlns:a16="http://schemas.microsoft.com/office/drawing/2014/main" val="22746699"/>
                    </a:ext>
                  </a:extLst>
                </a:gridCol>
              </a:tblGrid>
              <a:tr h="237369">
                <a:tc>
                  <a:txBody>
                    <a:bodyPr/>
                    <a:lstStyle/>
                    <a:p>
                      <a:r>
                        <a:rPr lang="nl-NL" sz="1400" b="1"/>
                        <a:t>Toetsen</a:t>
                      </a:r>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tcPr>
                </a:tc>
                <a:tc>
                  <a:txBody>
                    <a:bodyPr/>
                    <a:lstStyle/>
                    <a:p>
                      <a:r>
                        <a:rPr lang="nl-NL" sz="1400"/>
                        <a:t>Kennistoets</a:t>
                      </a:r>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tcPr>
                </a:tc>
                <a:tc>
                  <a:txBody>
                    <a:bodyPr/>
                    <a:lstStyle/>
                    <a:p>
                      <a:r>
                        <a:rPr lang="nl-NL" sz="1400"/>
                        <a:t>Visiedocument</a:t>
                      </a:r>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tcPr>
                </a:tc>
                <a:tc>
                  <a:txBody>
                    <a:bodyPr/>
                    <a:lstStyle/>
                    <a:p>
                      <a:r>
                        <a:rPr lang="nl-NL" sz="1400"/>
                        <a:t>Reflectiegesprek</a:t>
                      </a:r>
                      <a:endParaRPr lang="nl-NL" sz="1400" dirty="0"/>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tcPr>
                </a:tc>
                <a:extLst>
                  <a:ext uri="{0D108BD9-81ED-4DB2-BD59-A6C34878D82A}">
                    <a16:rowId xmlns:a16="http://schemas.microsoft.com/office/drawing/2014/main" val="53968079"/>
                  </a:ext>
                </a:extLst>
              </a:tr>
              <a:tr h="237369">
                <a:tc>
                  <a:txBody>
                    <a:bodyPr/>
                    <a:lstStyle/>
                    <a:p>
                      <a:r>
                        <a:rPr lang="nl-NL" sz="1400" b="1"/>
                        <a:t>Bijbehorende</a:t>
                      </a:r>
                      <a:r>
                        <a:rPr lang="nl-NL" sz="1400" b="1" baseline="0"/>
                        <a:t> leerdoelen</a:t>
                      </a:r>
                      <a:endParaRPr lang="nl-NL" sz="1400" b="1"/>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tcPr>
                </a:tc>
                <a:tc>
                  <a:txBody>
                    <a:bodyPr/>
                    <a:lstStyle/>
                    <a:p>
                      <a:r>
                        <a:rPr lang="nl-NL" sz="1400"/>
                        <a:t>Nr. 1</a:t>
                      </a:r>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tcPr>
                </a:tc>
                <a:tc>
                  <a:txBody>
                    <a:bodyPr/>
                    <a:lstStyle/>
                    <a:p>
                      <a:r>
                        <a:rPr lang="nl-NL" sz="1400"/>
                        <a:t>Nr. 2</a:t>
                      </a:r>
                      <a:r>
                        <a:rPr lang="nl-NL" sz="1400" baseline="0"/>
                        <a:t> t/m 4</a:t>
                      </a:r>
                      <a:endParaRPr lang="nl-NL" sz="1400"/>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tcPr>
                </a:tc>
                <a:tc>
                  <a:txBody>
                    <a:bodyPr/>
                    <a:lstStyle/>
                    <a:p>
                      <a:r>
                        <a:rPr lang="nl-NL" sz="1400"/>
                        <a:t>Nr. 5</a:t>
                      </a:r>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tcPr>
                </a:tc>
                <a:extLst>
                  <a:ext uri="{0D108BD9-81ED-4DB2-BD59-A6C34878D82A}">
                    <a16:rowId xmlns:a16="http://schemas.microsoft.com/office/drawing/2014/main" val="2791618041"/>
                  </a:ext>
                </a:extLst>
              </a:tr>
              <a:tr h="237369">
                <a:tc>
                  <a:txBody>
                    <a:bodyPr/>
                    <a:lstStyle/>
                    <a:p>
                      <a:r>
                        <a:rPr lang="nl-NL" sz="1400" b="1"/>
                        <a:t>Duur toets</a:t>
                      </a:r>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tcPr>
                </a:tc>
                <a:tc>
                  <a:txBody>
                    <a:bodyPr/>
                    <a:lstStyle/>
                    <a:p>
                      <a:r>
                        <a:rPr lang="nl-NL" sz="1400"/>
                        <a:t>1 uur</a:t>
                      </a:r>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tcPr>
                </a:tc>
                <a:tc>
                  <a:txBody>
                    <a:bodyPr/>
                    <a:lstStyle/>
                    <a:p>
                      <a:r>
                        <a:rPr lang="nl-NL" sz="1400"/>
                        <a:t>n.v.t.</a:t>
                      </a:r>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tcPr>
                </a:tc>
                <a:tc>
                  <a:txBody>
                    <a:bodyPr/>
                    <a:lstStyle/>
                    <a:p>
                      <a:r>
                        <a:rPr lang="nl-NL" sz="1400"/>
                        <a:t>10</a:t>
                      </a:r>
                      <a:r>
                        <a:rPr lang="nl-NL" sz="1400" baseline="0"/>
                        <a:t> minuten</a:t>
                      </a:r>
                      <a:endParaRPr lang="nl-NL" sz="1400"/>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tcPr>
                </a:tc>
                <a:extLst>
                  <a:ext uri="{0D108BD9-81ED-4DB2-BD59-A6C34878D82A}">
                    <a16:rowId xmlns:a16="http://schemas.microsoft.com/office/drawing/2014/main" val="33842235"/>
                  </a:ext>
                </a:extLst>
              </a:tr>
              <a:tr h="237369">
                <a:tc>
                  <a:txBody>
                    <a:bodyPr/>
                    <a:lstStyle/>
                    <a:p>
                      <a:r>
                        <a:rPr lang="nl-NL" sz="1400" b="1"/>
                        <a:t>Weging</a:t>
                      </a:r>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tcPr>
                </a:tc>
                <a:tc>
                  <a:txBody>
                    <a:bodyPr/>
                    <a:lstStyle/>
                    <a:p>
                      <a:r>
                        <a:rPr lang="nl-NL" sz="1400"/>
                        <a:t>2x</a:t>
                      </a:r>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tcPr>
                </a:tc>
                <a:tc>
                  <a:txBody>
                    <a:bodyPr/>
                    <a:lstStyle/>
                    <a:p>
                      <a:r>
                        <a:rPr lang="nl-NL" sz="1400"/>
                        <a:t>1x</a:t>
                      </a:r>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tcPr>
                </a:tc>
                <a:tc>
                  <a:txBody>
                    <a:bodyPr/>
                    <a:lstStyle/>
                    <a:p>
                      <a:r>
                        <a:rPr lang="nl-NL" sz="1400"/>
                        <a:t>1x</a:t>
                      </a:r>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tcPr>
                </a:tc>
                <a:extLst>
                  <a:ext uri="{0D108BD9-81ED-4DB2-BD59-A6C34878D82A}">
                    <a16:rowId xmlns:a16="http://schemas.microsoft.com/office/drawing/2014/main" val="4240098924"/>
                  </a:ext>
                </a:extLst>
              </a:tr>
              <a:tr h="237369">
                <a:tc>
                  <a:txBody>
                    <a:bodyPr/>
                    <a:lstStyle/>
                    <a:p>
                      <a:r>
                        <a:rPr lang="nl-NL" sz="1400" b="1"/>
                        <a:t>Cesuur</a:t>
                      </a:r>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tcPr>
                </a:tc>
                <a:tc>
                  <a:txBody>
                    <a:bodyPr/>
                    <a:lstStyle/>
                    <a:p>
                      <a:r>
                        <a:rPr lang="nl-NL" sz="1400"/>
                        <a:t>66% =</a:t>
                      </a:r>
                      <a:r>
                        <a:rPr lang="nl-NL" sz="1400" baseline="0"/>
                        <a:t> 5,5 </a:t>
                      </a:r>
                      <a:endParaRPr lang="nl-NL" sz="1400"/>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tcPr>
                </a:tc>
                <a:tc>
                  <a:txBody>
                    <a:bodyPr/>
                    <a:lstStyle/>
                    <a:p>
                      <a:r>
                        <a:rPr lang="nl-NL" sz="1400"/>
                        <a:t>60%</a:t>
                      </a:r>
                      <a:r>
                        <a:rPr lang="nl-NL" sz="1400" baseline="0"/>
                        <a:t> = 5,5</a:t>
                      </a:r>
                      <a:endParaRPr lang="nl-NL" sz="1400"/>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tcPr>
                </a:tc>
                <a:tc>
                  <a:txBody>
                    <a:bodyPr/>
                    <a:lstStyle/>
                    <a:p>
                      <a:r>
                        <a:rPr lang="nl-NL" sz="1400"/>
                        <a:t>60%</a:t>
                      </a:r>
                      <a:r>
                        <a:rPr lang="nl-NL" sz="1400" baseline="0"/>
                        <a:t> = 5,5 </a:t>
                      </a:r>
                      <a:endParaRPr lang="nl-NL" sz="1400"/>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tcPr>
                </a:tc>
                <a:extLst>
                  <a:ext uri="{0D108BD9-81ED-4DB2-BD59-A6C34878D82A}">
                    <a16:rowId xmlns:a16="http://schemas.microsoft.com/office/drawing/2014/main" val="4082749802"/>
                  </a:ext>
                </a:extLst>
              </a:tr>
              <a:tr h="237369">
                <a:tc>
                  <a:txBody>
                    <a:bodyPr/>
                    <a:lstStyle/>
                    <a:p>
                      <a:r>
                        <a:rPr lang="nl-NL" sz="1400" b="1"/>
                        <a:t>Resultaat </a:t>
                      </a:r>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tcPr>
                </a:tc>
                <a:tc>
                  <a:txBody>
                    <a:bodyPr/>
                    <a:lstStyle/>
                    <a:p>
                      <a:r>
                        <a:rPr lang="nl-NL" sz="1400"/>
                        <a:t>Cijfer 1-10 </a:t>
                      </a:r>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nl-NL" sz="1400"/>
                        <a:t>Cijfer 1-10 </a:t>
                      </a:r>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nl-NL" sz="1400"/>
                        <a:t>Cijfer 1-10 </a:t>
                      </a:r>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tcPr>
                </a:tc>
                <a:extLst>
                  <a:ext uri="{0D108BD9-81ED-4DB2-BD59-A6C34878D82A}">
                    <a16:rowId xmlns:a16="http://schemas.microsoft.com/office/drawing/2014/main" val="1162987609"/>
                  </a:ext>
                </a:extLst>
              </a:tr>
              <a:tr h="237369">
                <a:tc>
                  <a:txBody>
                    <a:bodyPr/>
                    <a:lstStyle/>
                    <a:p>
                      <a:r>
                        <a:rPr lang="nl-NL" sz="1400" b="1"/>
                        <a:t>Plaats</a:t>
                      </a:r>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tcPr>
                </a:tc>
                <a:tc>
                  <a:txBody>
                    <a:bodyPr/>
                    <a:lstStyle/>
                    <a:p>
                      <a:r>
                        <a:rPr lang="nl-NL" sz="1400"/>
                        <a:t>School</a:t>
                      </a:r>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tcPr>
                </a:tc>
                <a:tc>
                  <a:txBody>
                    <a:bodyPr/>
                    <a:lstStyle/>
                    <a:p>
                      <a:r>
                        <a:rPr lang="nl-NL" sz="1400"/>
                        <a:t>n.v.t.</a:t>
                      </a:r>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tcPr>
                </a:tc>
                <a:tc>
                  <a:txBody>
                    <a:bodyPr/>
                    <a:lstStyle/>
                    <a:p>
                      <a:r>
                        <a:rPr lang="nl-NL" sz="1400"/>
                        <a:t>School</a:t>
                      </a:r>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tcPr>
                </a:tc>
                <a:extLst>
                  <a:ext uri="{0D108BD9-81ED-4DB2-BD59-A6C34878D82A}">
                    <a16:rowId xmlns:a16="http://schemas.microsoft.com/office/drawing/2014/main" val="2055509403"/>
                  </a:ext>
                </a:extLst>
              </a:tr>
              <a:tr h="237369">
                <a:tc>
                  <a:txBody>
                    <a:bodyPr/>
                    <a:lstStyle/>
                    <a:p>
                      <a:r>
                        <a:rPr lang="nl-NL" sz="1400" b="1"/>
                        <a:t>Samenwerking</a:t>
                      </a:r>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tcPr>
                </a:tc>
                <a:tc>
                  <a:txBody>
                    <a:bodyPr/>
                    <a:lstStyle/>
                    <a:p>
                      <a:r>
                        <a:rPr lang="nl-NL" sz="1400"/>
                        <a:t>Individueel</a:t>
                      </a:r>
                      <a:r>
                        <a:rPr lang="nl-NL" sz="1400" baseline="0"/>
                        <a:t> </a:t>
                      </a:r>
                      <a:endParaRPr lang="nl-NL" sz="1400"/>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tcPr>
                </a:tc>
                <a:tc>
                  <a:txBody>
                    <a:bodyPr/>
                    <a:lstStyle/>
                    <a:p>
                      <a:r>
                        <a:rPr lang="nl-NL" sz="1400"/>
                        <a:t>Groep</a:t>
                      </a:r>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tcPr>
                </a:tc>
                <a:tc>
                  <a:txBody>
                    <a:bodyPr/>
                    <a:lstStyle/>
                    <a:p>
                      <a:r>
                        <a:rPr lang="nl-NL" sz="1400" dirty="0"/>
                        <a:t>Individueel</a:t>
                      </a:r>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tcPr>
                </a:tc>
                <a:extLst>
                  <a:ext uri="{0D108BD9-81ED-4DB2-BD59-A6C34878D82A}">
                    <a16:rowId xmlns:a16="http://schemas.microsoft.com/office/drawing/2014/main" val="2023246985"/>
                  </a:ext>
                </a:extLst>
              </a:tr>
            </a:tbl>
          </a:graphicData>
        </a:graphic>
      </p:graphicFrame>
      <p:sp>
        <p:nvSpPr>
          <p:cNvPr id="12" name="Rechthoek 11"/>
          <p:cNvSpPr/>
          <p:nvPr/>
        </p:nvSpPr>
        <p:spPr>
          <a:xfrm>
            <a:off x="0" y="6488668"/>
            <a:ext cx="1813317" cy="369332"/>
          </a:xfrm>
          <a:prstGeom prst="rect">
            <a:avLst/>
          </a:prstGeom>
        </p:spPr>
        <p:txBody>
          <a:bodyPr wrap="none">
            <a:spAutoFit/>
          </a:bodyPr>
          <a:lstStyle/>
          <a:p>
            <a:r>
              <a:rPr lang="nl-NL" dirty="0"/>
              <a:t>IBS-SEM-SVT-V43</a:t>
            </a:r>
            <a:endParaRPr lang="nl-NL" dirty="0">
              <a:solidFill>
                <a:schemeClr val="bg1">
                  <a:lumMod val="50000"/>
                </a:schemeClr>
              </a:solidFill>
            </a:endParaRPr>
          </a:p>
        </p:txBody>
      </p:sp>
      <p:sp>
        <p:nvSpPr>
          <p:cNvPr id="14" name="Titel 1"/>
          <p:cNvSpPr>
            <a:spLocks noGrp="1"/>
          </p:cNvSpPr>
          <p:nvPr>
            <p:ph type="title"/>
          </p:nvPr>
        </p:nvSpPr>
        <p:spPr/>
        <p:txBody>
          <a:bodyPr>
            <a:normAutofit/>
          </a:bodyPr>
          <a:lstStyle/>
          <a:p>
            <a:r>
              <a:rPr lang="nl-NL"/>
              <a:t>IBS Stad van de toekomst</a:t>
            </a:r>
            <a:br>
              <a:rPr lang="nl-NL"/>
            </a:br>
            <a:r>
              <a:rPr lang="nl-NL" sz="3600" i="1"/>
              <a:t>Specialisatie vrije tijd</a:t>
            </a:r>
          </a:p>
        </p:txBody>
      </p:sp>
    </p:spTree>
    <p:extLst>
      <p:ext uri="{BB962C8B-B14F-4D97-AF65-F5344CB8AC3E}">
        <p14:creationId xmlns:p14="http://schemas.microsoft.com/office/powerpoint/2010/main" val="205238747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Tekstvak 15"/>
          <p:cNvSpPr txBox="1"/>
          <p:nvPr/>
        </p:nvSpPr>
        <p:spPr>
          <a:xfrm>
            <a:off x="6251274" y="1999334"/>
            <a:ext cx="4431625" cy="1323439"/>
          </a:xfrm>
          <a:prstGeom prst="rect">
            <a:avLst/>
          </a:prstGeom>
          <a:ln/>
        </p:spPr>
        <p:style>
          <a:lnRef idx="2">
            <a:schemeClr val="accent5"/>
          </a:lnRef>
          <a:fillRef idx="1">
            <a:schemeClr val="lt1"/>
          </a:fillRef>
          <a:effectRef idx="0">
            <a:schemeClr val="accent5"/>
          </a:effectRef>
          <a:fontRef idx="minor">
            <a:schemeClr val="dk1"/>
          </a:fontRef>
        </p:style>
        <p:txBody>
          <a:bodyPr wrap="square">
            <a:spAutoFit/>
          </a:bodyPr>
          <a:lstStyle/>
          <a:p>
            <a:pPr eaLnBrk="1" hangingPunct="1">
              <a:defRPr/>
            </a:pPr>
            <a:r>
              <a:rPr lang="nl-NL" sz="1600" b="1"/>
              <a:t>Ondernemerschapscompetenties </a:t>
            </a:r>
          </a:p>
          <a:p>
            <a:pPr>
              <a:defRPr/>
            </a:pPr>
            <a:r>
              <a:rPr lang="nl-NL" sz="1600"/>
              <a:t>Zelfstandigheid </a:t>
            </a:r>
          </a:p>
          <a:p>
            <a:pPr>
              <a:defRPr/>
            </a:pPr>
            <a:r>
              <a:rPr lang="nl-NL" sz="1600"/>
              <a:t>Pro-activiteit </a:t>
            </a:r>
          </a:p>
          <a:p>
            <a:pPr>
              <a:defRPr/>
            </a:pPr>
            <a:r>
              <a:rPr lang="nl-NL" sz="1600"/>
              <a:t>Sociale oriëntatie </a:t>
            </a:r>
          </a:p>
          <a:p>
            <a:pPr>
              <a:defRPr/>
            </a:pPr>
            <a:r>
              <a:rPr lang="nl-NL" sz="1600"/>
              <a:t>Creativiteit </a:t>
            </a:r>
          </a:p>
        </p:txBody>
      </p:sp>
      <p:sp>
        <p:nvSpPr>
          <p:cNvPr id="19" name="Tekstvak 18"/>
          <p:cNvSpPr txBox="1"/>
          <p:nvPr/>
        </p:nvSpPr>
        <p:spPr>
          <a:xfrm>
            <a:off x="845419" y="1998712"/>
            <a:ext cx="4870986" cy="2308324"/>
          </a:xfrm>
          <a:prstGeom prst="rect">
            <a:avLst/>
          </a:prstGeom>
          <a:ln/>
        </p:spPr>
        <p:style>
          <a:lnRef idx="2">
            <a:schemeClr val="accent5"/>
          </a:lnRef>
          <a:fillRef idx="1">
            <a:schemeClr val="lt1"/>
          </a:fillRef>
          <a:effectRef idx="0">
            <a:schemeClr val="accent5"/>
          </a:effectRef>
          <a:fontRef idx="minor">
            <a:schemeClr val="dk1"/>
          </a:fontRef>
        </p:style>
        <p:txBody>
          <a:bodyPr wrap="square">
            <a:spAutoFit/>
          </a:bodyPr>
          <a:lstStyle/>
          <a:p>
            <a:pPr eaLnBrk="1" hangingPunct="1">
              <a:defRPr/>
            </a:pPr>
            <a:r>
              <a:rPr lang="nl-NL" sz="1600" b="1"/>
              <a:t>Leervragen</a:t>
            </a:r>
          </a:p>
          <a:p>
            <a:pPr marL="285750" lvl="0" indent="-285750">
              <a:buFont typeface="Arial" panose="020B0604020202020204" pitchFamily="34" charset="0"/>
              <a:buChar char="•"/>
            </a:pPr>
            <a:r>
              <a:rPr lang="nl-NL" sz="1600">
                <a:solidFill>
                  <a:schemeClr val="tx1"/>
                </a:solidFill>
                <a:latin typeface="Calibri" panose="020F0502020204030204" pitchFamily="34" charset="0"/>
              </a:rPr>
              <a:t>Welke maatschappelijke uitdagingen zijn er op het gebied van duurzame vrijetijdsbesteding?  </a:t>
            </a:r>
          </a:p>
          <a:p>
            <a:pPr marL="285750" lvl="0" indent="-285750">
              <a:buFont typeface="Arial" panose="020B0604020202020204" pitchFamily="34" charset="0"/>
              <a:buChar char="•"/>
            </a:pPr>
            <a:r>
              <a:rPr lang="nl-NL" sz="1600">
                <a:solidFill>
                  <a:schemeClr val="tx1"/>
                </a:solidFill>
                <a:latin typeface="Calibri" panose="020F0502020204030204" pitchFamily="34" charset="0"/>
              </a:rPr>
              <a:t>Waar ga je op zoek naar trends en ontwikkelingen? </a:t>
            </a:r>
          </a:p>
          <a:p>
            <a:pPr marL="285750" lvl="0" indent="-285750">
              <a:buFont typeface="Arial" panose="020B0604020202020204" pitchFamily="34" charset="0"/>
              <a:buChar char="•"/>
            </a:pPr>
            <a:r>
              <a:rPr lang="nl-NL" sz="1600">
                <a:solidFill>
                  <a:schemeClr val="tx1"/>
                </a:solidFill>
                <a:latin typeface="Calibri" panose="020F0502020204030204" pitchFamily="34" charset="0"/>
              </a:rPr>
              <a:t>Wie kunnen je helpen bij het zoeken naar nieuwe ontwikkelingen?</a:t>
            </a:r>
          </a:p>
          <a:p>
            <a:pPr marL="285750" lvl="0" indent="-285750">
              <a:buFont typeface="Arial" panose="020B0604020202020204" pitchFamily="34" charset="0"/>
              <a:buChar char="•"/>
            </a:pPr>
            <a:r>
              <a:rPr lang="nl-NL" sz="1600">
                <a:solidFill>
                  <a:schemeClr val="tx1"/>
                </a:solidFill>
                <a:latin typeface="Calibri" panose="020F0502020204030204" pitchFamily="34" charset="0"/>
              </a:rPr>
              <a:t>Aan wie wil je het plan presenteren en aan wie laat je het zien?</a:t>
            </a:r>
          </a:p>
          <a:p>
            <a:pPr marL="285750" lvl="0" indent="-285750">
              <a:buFont typeface="Arial" panose="020B0604020202020204" pitchFamily="34" charset="0"/>
              <a:buChar char="•"/>
            </a:pPr>
            <a:r>
              <a:rPr lang="nl-NL" sz="1600">
                <a:solidFill>
                  <a:schemeClr val="tx1"/>
                </a:solidFill>
                <a:latin typeface="Calibri" panose="020F0502020204030204" pitchFamily="34" charset="0"/>
              </a:rPr>
              <a:t>Hoe kun je je ontwerp visueel maken? </a:t>
            </a:r>
          </a:p>
        </p:txBody>
      </p:sp>
      <p:pic>
        <p:nvPicPr>
          <p:cNvPr id="3" name="Afbeelding 2"/>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298948" y="3916333"/>
            <a:ext cx="2690707" cy="2690707"/>
          </a:xfrm>
          <a:prstGeom prst="rect">
            <a:avLst/>
          </a:prstGeom>
        </p:spPr>
      </p:pic>
      <p:sp>
        <p:nvSpPr>
          <p:cNvPr id="12" name="Rechthoek 11"/>
          <p:cNvSpPr/>
          <p:nvPr/>
        </p:nvSpPr>
        <p:spPr>
          <a:xfrm>
            <a:off x="0" y="6492875"/>
            <a:ext cx="1813317" cy="369332"/>
          </a:xfrm>
          <a:prstGeom prst="rect">
            <a:avLst/>
          </a:prstGeom>
        </p:spPr>
        <p:txBody>
          <a:bodyPr wrap="none">
            <a:spAutoFit/>
          </a:bodyPr>
          <a:lstStyle/>
          <a:p>
            <a:r>
              <a:rPr lang="nl-NL" dirty="0"/>
              <a:t>IBS-SEM-SVT-V43</a:t>
            </a:r>
            <a:endParaRPr lang="nl-NL" dirty="0">
              <a:solidFill>
                <a:schemeClr val="bg1">
                  <a:lumMod val="50000"/>
                </a:schemeClr>
              </a:solidFill>
            </a:endParaRPr>
          </a:p>
        </p:txBody>
      </p:sp>
      <p:sp>
        <p:nvSpPr>
          <p:cNvPr id="11" name="Titel 1"/>
          <p:cNvSpPr>
            <a:spLocks noGrp="1"/>
          </p:cNvSpPr>
          <p:nvPr>
            <p:ph type="title"/>
          </p:nvPr>
        </p:nvSpPr>
        <p:spPr/>
        <p:txBody>
          <a:bodyPr>
            <a:normAutofit/>
          </a:bodyPr>
          <a:lstStyle/>
          <a:p>
            <a:r>
              <a:rPr lang="nl-NL"/>
              <a:t>IBS Stad van de toekomst</a:t>
            </a:r>
            <a:br>
              <a:rPr lang="nl-NL"/>
            </a:br>
            <a:r>
              <a:rPr lang="nl-NL" sz="3600" i="1"/>
              <a:t>Specialisatie vrije tijd</a:t>
            </a:r>
          </a:p>
        </p:txBody>
      </p:sp>
      <p:sp>
        <p:nvSpPr>
          <p:cNvPr id="4" name="Tijdelijke aanduiding voor inhoud 3">
            <a:extLst>
              <a:ext uri="{FF2B5EF4-FFF2-40B4-BE49-F238E27FC236}">
                <a16:creationId xmlns:a16="http://schemas.microsoft.com/office/drawing/2014/main" id="{1DFB9BBF-EE61-479D-A11C-6F327CCD52EE}"/>
              </a:ext>
            </a:extLst>
          </p:cNvPr>
          <p:cNvSpPr>
            <a:spLocks noGrp="1"/>
          </p:cNvSpPr>
          <p:nvPr>
            <p:ph idx="1"/>
          </p:nvPr>
        </p:nvSpPr>
        <p:spPr/>
        <p:txBody>
          <a:bodyPr/>
          <a:lstStyle/>
          <a:p>
            <a:endParaRPr lang="nl-NL"/>
          </a:p>
        </p:txBody>
      </p:sp>
    </p:spTree>
    <p:extLst>
      <p:ext uri="{BB962C8B-B14F-4D97-AF65-F5344CB8AC3E}">
        <p14:creationId xmlns:p14="http://schemas.microsoft.com/office/powerpoint/2010/main" val="289890212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 name="Afbeelding 1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697416" y="4483574"/>
            <a:ext cx="1398584" cy="1734679"/>
          </a:xfrm>
          <a:prstGeom prst="rect">
            <a:avLst/>
          </a:prstGeom>
        </p:spPr>
      </p:pic>
      <p:sp>
        <p:nvSpPr>
          <p:cNvPr id="12" name="Tekstvak 9"/>
          <p:cNvSpPr txBox="1">
            <a:spLocks noChangeArrowheads="1"/>
          </p:cNvSpPr>
          <p:nvPr/>
        </p:nvSpPr>
        <p:spPr bwMode="auto">
          <a:xfrm>
            <a:off x="1110291" y="1917580"/>
            <a:ext cx="4820886" cy="2339102"/>
          </a:xfrm>
          <a:prstGeom prst="rect">
            <a:avLst/>
          </a:prstGeom>
          <a:ln>
            <a:headEnd/>
            <a:tailEnd/>
          </a:ln>
        </p:spPr>
        <p:style>
          <a:lnRef idx="2">
            <a:schemeClr val="accent5"/>
          </a:lnRef>
          <a:fillRef idx="1">
            <a:schemeClr val="lt1"/>
          </a:fillRef>
          <a:effectRef idx="0">
            <a:schemeClr val="accent5"/>
          </a:effectRef>
          <a:fontRef idx="minor">
            <a:schemeClr val="dk1"/>
          </a:fontRef>
        </p:style>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None/>
            </a:pPr>
            <a:r>
              <a:rPr lang="nl-NL" altLang="nl-NL" sz="1800" b="1">
                <a:solidFill>
                  <a:srgbClr val="0070C0"/>
                </a:solidFill>
                <a:latin typeface="+mn-lt"/>
              </a:rPr>
              <a:t>Kennistoets</a:t>
            </a:r>
          </a:p>
          <a:p>
            <a:pPr eaLnBrk="1" hangingPunct="1">
              <a:spcBef>
                <a:spcPct val="0"/>
              </a:spcBef>
              <a:buFontTx/>
              <a:buNone/>
            </a:pPr>
            <a:endParaRPr lang="nl-NL" altLang="nl-NL" sz="1600">
              <a:latin typeface="+mn-lt"/>
            </a:endParaRPr>
          </a:p>
          <a:p>
            <a:pPr eaLnBrk="1" hangingPunct="1">
              <a:spcBef>
                <a:spcPct val="0"/>
              </a:spcBef>
              <a:buFontTx/>
              <a:buNone/>
            </a:pPr>
            <a:r>
              <a:rPr lang="nl-NL" altLang="nl-NL" sz="1600">
                <a:latin typeface="+mn-lt"/>
              </a:rPr>
              <a:t>De kennistoets gaat over de theorie die betrekking heeft op deze IBS.  In deze kennistoets wordt leerdoel 1 getoetst. Bij dit leerdoel horen verschillende succescriteria. Deze vind je hiernaast. </a:t>
            </a:r>
          </a:p>
          <a:p>
            <a:pPr eaLnBrk="1" hangingPunct="1">
              <a:spcBef>
                <a:spcPct val="0"/>
              </a:spcBef>
              <a:buFontTx/>
              <a:buNone/>
            </a:pPr>
            <a:endParaRPr lang="nl-NL" altLang="nl-NL" sz="1600">
              <a:latin typeface="+mn-lt"/>
            </a:endParaRPr>
          </a:p>
          <a:p>
            <a:pPr eaLnBrk="1" hangingPunct="1">
              <a:spcBef>
                <a:spcPct val="0"/>
              </a:spcBef>
              <a:buFontTx/>
              <a:buNone/>
            </a:pPr>
            <a:r>
              <a:rPr lang="nl-NL" altLang="nl-NL" sz="1600">
                <a:latin typeface="+mn-lt"/>
              </a:rPr>
              <a:t>De vragen zullen gaan over deze succescriteria. Leer hiervoor met de aangeboden lessen en bronnen. </a:t>
            </a:r>
          </a:p>
        </p:txBody>
      </p:sp>
      <p:sp>
        <p:nvSpPr>
          <p:cNvPr id="10" name="Tekstvak 9"/>
          <p:cNvSpPr txBox="1">
            <a:spLocks noChangeArrowheads="1"/>
          </p:cNvSpPr>
          <p:nvPr/>
        </p:nvSpPr>
        <p:spPr bwMode="auto">
          <a:xfrm>
            <a:off x="6539007" y="1931084"/>
            <a:ext cx="4622882" cy="3785652"/>
          </a:xfrm>
          <a:prstGeom prst="rect">
            <a:avLst/>
          </a:prstGeom>
          <a:ln>
            <a:headEnd/>
            <a:tailEnd/>
          </a:ln>
        </p:spPr>
        <p:style>
          <a:lnRef idx="2">
            <a:schemeClr val="accent5"/>
          </a:lnRef>
          <a:fillRef idx="1">
            <a:schemeClr val="lt1"/>
          </a:fillRef>
          <a:effectRef idx="0">
            <a:schemeClr val="accent5"/>
          </a:effectRef>
          <a:fontRef idx="minor">
            <a:schemeClr val="dk1"/>
          </a:fontRef>
        </p:style>
        <p:txBody>
          <a:bodyPr wrap="square" anchor="t">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None/>
            </a:pPr>
            <a:r>
              <a:rPr lang="nl-NL" altLang="nl-NL" sz="1600" b="1" dirty="0">
                <a:latin typeface="+mn-lt"/>
              </a:rPr>
              <a:t>Succescriteria leerdoel 1</a:t>
            </a:r>
          </a:p>
          <a:p>
            <a:pPr>
              <a:spcBef>
                <a:spcPts val="0"/>
              </a:spcBef>
              <a:buNone/>
            </a:pPr>
            <a:r>
              <a:rPr lang="nl-NL" sz="1600" dirty="0">
                <a:latin typeface="+mn-lt"/>
              </a:rPr>
              <a:t>- Je kunt de aangeboden begrippen voor de specialisatie ‘Vrijetijd’ uitleggen en toepassen. </a:t>
            </a:r>
            <a:endParaRPr lang="nl-NL" sz="1600" dirty="0">
              <a:latin typeface="+mn-lt"/>
              <a:cs typeface="Calibri"/>
            </a:endParaRPr>
          </a:p>
          <a:p>
            <a:pPr>
              <a:spcBef>
                <a:spcPts val="0"/>
              </a:spcBef>
              <a:buNone/>
            </a:pPr>
            <a:r>
              <a:rPr lang="nl-NL" sz="1600" dirty="0">
                <a:latin typeface="+mn-lt"/>
              </a:rPr>
              <a:t>- Je kunt de aangeboden begrippen voor ‘vierde industriële revolutie’ uitleggen en toepassen. </a:t>
            </a:r>
          </a:p>
          <a:p>
            <a:pPr>
              <a:spcBef>
                <a:spcPts val="0"/>
              </a:spcBef>
              <a:buNone/>
            </a:pPr>
            <a:r>
              <a:rPr lang="nl-NL" sz="1600" dirty="0">
                <a:latin typeface="+mn-lt"/>
              </a:rPr>
              <a:t>- Je kunt de aangeboden begrippen voor ‘robotisering en AI’ uitleggen en toepassen.</a:t>
            </a:r>
          </a:p>
          <a:p>
            <a:pPr>
              <a:spcBef>
                <a:spcPts val="0"/>
              </a:spcBef>
              <a:buNone/>
            </a:pPr>
            <a:r>
              <a:rPr lang="nl-NL" sz="1600" dirty="0">
                <a:latin typeface="+mn-lt"/>
              </a:rPr>
              <a:t>- Je kunt de aangeboden begrippen voor ‘DESTEP’ uitleggen en toepassen.</a:t>
            </a:r>
          </a:p>
          <a:p>
            <a:pPr>
              <a:spcBef>
                <a:spcPts val="0"/>
              </a:spcBef>
              <a:buNone/>
            </a:pPr>
            <a:r>
              <a:rPr lang="nl-NL" sz="1600" dirty="0">
                <a:latin typeface="+mn-lt"/>
              </a:rPr>
              <a:t>- Je kunt de aangeboden begrippen voor ‘</a:t>
            </a:r>
            <a:r>
              <a:rPr lang="nl-NL" sz="1600" dirty="0" err="1">
                <a:latin typeface="+mn-lt"/>
              </a:rPr>
              <a:t>Better</a:t>
            </a:r>
            <a:r>
              <a:rPr lang="nl-NL" sz="1600" dirty="0">
                <a:latin typeface="+mn-lt"/>
              </a:rPr>
              <a:t> Life Index’ uitleggen en toepassen.</a:t>
            </a:r>
          </a:p>
          <a:p>
            <a:pPr>
              <a:spcBef>
                <a:spcPts val="0"/>
              </a:spcBef>
              <a:buNone/>
            </a:pPr>
            <a:r>
              <a:rPr lang="nl-NL" sz="1600" dirty="0">
                <a:latin typeface="+mn-lt"/>
              </a:rPr>
              <a:t>- Je kunt de aangeboden begrippen voor ‘duurzame stedelijke ontwikkelingen’ uitleggen en toepassen.</a:t>
            </a:r>
          </a:p>
          <a:p>
            <a:pPr>
              <a:spcBef>
                <a:spcPts val="0"/>
              </a:spcBef>
              <a:buNone/>
            </a:pPr>
            <a:r>
              <a:rPr lang="nl-NL" sz="1600" dirty="0">
                <a:latin typeface="+mn-lt"/>
              </a:rPr>
              <a:t>- Je kunt de aangeboden begrippen voor ‘</a:t>
            </a:r>
            <a:r>
              <a:rPr lang="nl-NL" sz="1600" dirty="0" err="1">
                <a:latin typeface="+mn-lt"/>
              </a:rPr>
              <a:t>SDG's</a:t>
            </a:r>
            <a:r>
              <a:rPr lang="nl-NL" sz="1600" dirty="0">
                <a:latin typeface="+mn-lt"/>
              </a:rPr>
              <a:t>’ uitleggen en toepassen.</a:t>
            </a:r>
          </a:p>
        </p:txBody>
      </p:sp>
      <p:sp>
        <p:nvSpPr>
          <p:cNvPr id="13" name="Rechthoek 12"/>
          <p:cNvSpPr/>
          <p:nvPr/>
        </p:nvSpPr>
        <p:spPr>
          <a:xfrm>
            <a:off x="0" y="6484329"/>
            <a:ext cx="1813317" cy="369332"/>
          </a:xfrm>
          <a:prstGeom prst="rect">
            <a:avLst/>
          </a:prstGeom>
        </p:spPr>
        <p:txBody>
          <a:bodyPr wrap="none">
            <a:spAutoFit/>
          </a:bodyPr>
          <a:lstStyle/>
          <a:p>
            <a:r>
              <a:rPr lang="nl-NL" dirty="0"/>
              <a:t>IBS-SEM-SVT-V43</a:t>
            </a:r>
            <a:endParaRPr lang="nl-NL" dirty="0">
              <a:solidFill>
                <a:schemeClr val="bg1">
                  <a:lumMod val="50000"/>
                </a:schemeClr>
              </a:solidFill>
            </a:endParaRPr>
          </a:p>
        </p:txBody>
      </p:sp>
      <p:sp>
        <p:nvSpPr>
          <p:cNvPr id="11" name="Titel 1"/>
          <p:cNvSpPr>
            <a:spLocks noGrp="1"/>
          </p:cNvSpPr>
          <p:nvPr>
            <p:ph type="title"/>
          </p:nvPr>
        </p:nvSpPr>
        <p:spPr/>
        <p:txBody>
          <a:bodyPr>
            <a:normAutofit/>
          </a:bodyPr>
          <a:lstStyle/>
          <a:p>
            <a:r>
              <a:rPr lang="nl-NL"/>
              <a:t>IBS Stad van de toekomst</a:t>
            </a:r>
            <a:br>
              <a:rPr lang="nl-NL"/>
            </a:br>
            <a:r>
              <a:rPr lang="nl-NL" sz="3600" i="1"/>
              <a:t>Specialisatie Vrijetijd</a:t>
            </a:r>
          </a:p>
        </p:txBody>
      </p:sp>
    </p:spTree>
    <p:extLst>
      <p:ext uri="{BB962C8B-B14F-4D97-AF65-F5344CB8AC3E}">
        <p14:creationId xmlns:p14="http://schemas.microsoft.com/office/powerpoint/2010/main" val="8389202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kstvak 9"/>
          <p:cNvSpPr txBox="1">
            <a:spLocks noChangeArrowheads="1"/>
          </p:cNvSpPr>
          <p:nvPr/>
        </p:nvSpPr>
        <p:spPr bwMode="auto">
          <a:xfrm>
            <a:off x="735897" y="1547328"/>
            <a:ext cx="4820886" cy="1231106"/>
          </a:xfrm>
          <a:prstGeom prst="rect">
            <a:avLst/>
          </a:prstGeom>
          <a:ln>
            <a:headEnd/>
            <a:tailEnd/>
          </a:ln>
        </p:spPr>
        <p:style>
          <a:lnRef idx="2">
            <a:schemeClr val="accent5"/>
          </a:lnRef>
          <a:fillRef idx="1">
            <a:schemeClr val="lt1"/>
          </a:fillRef>
          <a:effectRef idx="0">
            <a:schemeClr val="accent5"/>
          </a:effectRef>
          <a:fontRef idx="minor">
            <a:schemeClr val="dk1"/>
          </a:fontRef>
        </p:style>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None/>
            </a:pPr>
            <a:r>
              <a:rPr lang="nl-NL" altLang="nl-NL" sz="1800" b="1">
                <a:solidFill>
                  <a:srgbClr val="0070C0"/>
                </a:solidFill>
                <a:latin typeface="+mn-lt"/>
              </a:rPr>
              <a:t>Visiedocument</a:t>
            </a:r>
          </a:p>
          <a:p>
            <a:pPr>
              <a:spcBef>
                <a:spcPct val="0"/>
              </a:spcBef>
              <a:buNone/>
            </a:pPr>
            <a:r>
              <a:rPr lang="nl-NL" altLang="nl-NL" sz="1400">
                <a:latin typeface="+mn-lt"/>
              </a:rPr>
              <a:t>Het visiedocument maak je</a:t>
            </a:r>
            <a:r>
              <a:rPr lang="nl-NL" sz="1400"/>
              <a:t> voor jouw stad van de toekomst. </a:t>
            </a:r>
            <a:r>
              <a:rPr lang="nl-NL" altLang="nl-NL" sz="1400"/>
              <a:t>Met dit visiedocument </a:t>
            </a:r>
            <a:r>
              <a:rPr lang="nl-NL" altLang="nl-NL" sz="1400">
                <a:latin typeface="+mn-lt"/>
              </a:rPr>
              <a:t>worden leerdoelen 2 t/m 4 getoetst. Bij deze leerdoelen horen verschillende succescriteria. Deze vind je hieronder en hiernaast.</a:t>
            </a:r>
          </a:p>
        </p:txBody>
      </p:sp>
      <p:sp>
        <p:nvSpPr>
          <p:cNvPr id="9" name="Tekstvak 8"/>
          <p:cNvSpPr txBox="1"/>
          <p:nvPr/>
        </p:nvSpPr>
        <p:spPr>
          <a:xfrm>
            <a:off x="735896" y="3202823"/>
            <a:ext cx="4820887" cy="2062103"/>
          </a:xfrm>
          <a:prstGeom prst="rect">
            <a:avLst/>
          </a:prstGeom>
          <a:ln>
            <a:headEnd/>
            <a:tailEnd/>
          </a:ln>
        </p:spPr>
        <p:style>
          <a:lnRef idx="2">
            <a:schemeClr val="accent5"/>
          </a:lnRef>
          <a:fillRef idx="1">
            <a:schemeClr val="lt1"/>
          </a:fillRef>
          <a:effectRef idx="0">
            <a:schemeClr val="accent5"/>
          </a:effectRef>
          <a:fontRef idx="minor">
            <a:schemeClr val="dk1"/>
          </a:fontRef>
        </p:style>
        <p:txBody>
          <a:bodyPr wrap="square">
            <a:spAutoFit/>
          </a:bodyPr>
          <a:lstStyle>
            <a:defPPr>
              <a:defRPr lang="nl-NL"/>
            </a:defPPr>
            <a:lvl1pPr>
              <a:spcBef>
                <a:spcPct val="0"/>
              </a:spcBef>
              <a:buFont typeface="Arial" panose="020B0604020202020204" pitchFamily="34" charset="0"/>
              <a:buNone/>
              <a:defRPr sz="1600" b="1"/>
            </a:lvl1pPr>
            <a:lvl2pPr marL="742950" indent="-285750">
              <a:spcBef>
                <a:spcPct val="20000"/>
              </a:spcBef>
              <a:buFont typeface="Arial" panose="020B0604020202020204" pitchFamily="34" charset="0"/>
              <a:buChar char="–"/>
              <a:defRPr sz="2800">
                <a:latin typeface="Calibri" panose="020F0502020204030204" pitchFamily="34" charset="0"/>
              </a:defRPr>
            </a:lvl2pPr>
            <a:lvl3pPr marL="1143000" indent="-228600">
              <a:spcBef>
                <a:spcPct val="20000"/>
              </a:spcBef>
              <a:buFont typeface="Arial" panose="020B0604020202020204" pitchFamily="34" charset="0"/>
              <a:buChar char="•"/>
              <a:defRPr sz="2400">
                <a:latin typeface="Calibri" panose="020F0502020204030204" pitchFamily="34" charset="0"/>
              </a:defRPr>
            </a:lvl3pPr>
            <a:lvl4pPr marL="1600200" indent="-228600">
              <a:spcBef>
                <a:spcPct val="20000"/>
              </a:spcBef>
              <a:buFont typeface="Arial" panose="020B0604020202020204" pitchFamily="34" charset="0"/>
              <a:buChar char="–"/>
              <a:defRPr sz="2000">
                <a:latin typeface="Calibri" panose="020F0502020204030204" pitchFamily="34" charset="0"/>
              </a:defRPr>
            </a:lvl4pPr>
            <a:lvl5pPr marL="2057400" indent="-228600">
              <a:spcBef>
                <a:spcPct val="20000"/>
              </a:spcBef>
              <a:buFont typeface="Arial" panose="020B0604020202020204" pitchFamily="34" charset="0"/>
              <a:buChar char="»"/>
              <a:defRPr sz="2000">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latin typeface="Calibri" panose="020F0502020204030204" pitchFamily="34" charset="0"/>
              </a:defRPr>
            </a:lvl9pPr>
          </a:lstStyle>
          <a:p>
            <a:pPr>
              <a:spcBef>
                <a:spcPct val="20000"/>
              </a:spcBef>
            </a:pPr>
            <a:r>
              <a:rPr lang="nl-NL">
                <a:solidFill>
                  <a:schemeClr val="tx1"/>
                </a:solidFill>
              </a:rPr>
              <a:t>Succescriteria leerdoel 2</a:t>
            </a:r>
          </a:p>
          <a:p>
            <a:pPr>
              <a:spcBef>
                <a:spcPts val="0"/>
              </a:spcBef>
            </a:pPr>
            <a:r>
              <a:rPr lang="nl-NL" sz="1400" b="0">
                <a:solidFill>
                  <a:schemeClr val="tx1"/>
                </a:solidFill>
                <a:latin typeface="Calibri" panose="020F0502020204030204" pitchFamily="34" charset="0"/>
              </a:rPr>
              <a:t>-Je kunt wetenschappelijke literatuur vinden over trends in duurzame vrijetijdsbesteding.</a:t>
            </a:r>
          </a:p>
          <a:p>
            <a:pPr>
              <a:spcBef>
                <a:spcPts val="0"/>
              </a:spcBef>
            </a:pPr>
            <a:r>
              <a:rPr lang="nl-NL" sz="1400" b="0">
                <a:solidFill>
                  <a:schemeClr val="tx1"/>
                </a:solidFill>
                <a:latin typeface="Calibri" panose="020F0502020204030204" pitchFamily="34" charset="0"/>
              </a:rPr>
              <a:t>-Je kunt onderzoek doen naar de maatschappelijke uitdagingen/problemen op het gebied van vrijetijdsbesteding.</a:t>
            </a:r>
          </a:p>
          <a:p>
            <a:pPr>
              <a:spcBef>
                <a:spcPts val="0"/>
              </a:spcBef>
            </a:pPr>
            <a:r>
              <a:rPr lang="nl-NL" sz="1400" b="0">
                <a:solidFill>
                  <a:schemeClr val="tx1"/>
                </a:solidFill>
                <a:latin typeface="Calibri" panose="020F0502020204030204" pitchFamily="34" charset="0"/>
              </a:rPr>
              <a:t>-Je kunt voorbeelden geven van problemen/uitdagingen op het gebied van duurzame vrijetijdsbesteding.</a:t>
            </a:r>
          </a:p>
          <a:p>
            <a:pPr>
              <a:spcBef>
                <a:spcPts val="0"/>
              </a:spcBef>
            </a:pPr>
            <a:r>
              <a:rPr lang="nl-NL" sz="1400" b="0">
                <a:solidFill>
                  <a:schemeClr val="tx1"/>
                </a:solidFill>
                <a:latin typeface="Calibri" panose="020F0502020204030204" pitchFamily="34" charset="0"/>
              </a:rPr>
              <a:t>-Je kunt verantwoorden een bezoek aan een best </a:t>
            </a:r>
            <a:r>
              <a:rPr lang="nl-NL" sz="1400" b="0" err="1">
                <a:solidFill>
                  <a:schemeClr val="tx1"/>
                </a:solidFill>
                <a:latin typeface="Calibri" panose="020F0502020204030204" pitchFamily="34" charset="0"/>
              </a:rPr>
              <a:t>practice</a:t>
            </a:r>
            <a:r>
              <a:rPr lang="nl-NL" sz="1400" b="0">
                <a:solidFill>
                  <a:schemeClr val="tx1"/>
                </a:solidFill>
                <a:latin typeface="Calibri" panose="020F0502020204030204" pitchFamily="34" charset="0"/>
              </a:rPr>
              <a:t> koppelen aan je visie.</a:t>
            </a:r>
          </a:p>
        </p:txBody>
      </p:sp>
      <p:sp>
        <p:nvSpPr>
          <p:cNvPr id="10" name="Tekstvak 9"/>
          <p:cNvSpPr txBox="1">
            <a:spLocks noChangeArrowheads="1"/>
          </p:cNvSpPr>
          <p:nvPr/>
        </p:nvSpPr>
        <p:spPr bwMode="auto">
          <a:xfrm>
            <a:off x="6402919" y="1542846"/>
            <a:ext cx="5292371" cy="2062103"/>
          </a:xfrm>
          <a:prstGeom prst="rect">
            <a:avLst/>
          </a:prstGeom>
          <a:ln>
            <a:headEnd/>
            <a:tailEnd/>
          </a:ln>
        </p:spPr>
        <p:style>
          <a:lnRef idx="2">
            <a:schemeClr val="accent5"/>
          </a:lnRef>
          <a:fillRef idx="1">
            <a:schemeClr val="lt1"/>
          </a:fillRef>
          <a:effectRef idx="0">
            <a:schemeClr val="accent5"/>
          </a:effectRef>
          <a:fontRef idx="minor">
            <a:schemeClr val="dk1"/>
          </a:fontRef>
        </p:style>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None/>
            </a:pPr>
            <a:r>
              <a:rPr lang="nl-NL" altLang="nl-NL" sz="1600" b="1">
                <a:latin typeface="+mn-lt"/>
              </a:rPr>
              <a:t>Succescriteria leerdoel 3</a:t>
            </a:r>
          </a:p>
          <a:p>
            <a:pPr>
              <a:spcBef>
                <a:spcPts val="0"/>
              </a:spcBef>
              <a:spcAft>
                <a:spcPts val="0"/>
              </a:spcAft>
              <a:buNone/>
            </a:pPr>
            <a:r>
              <a:rPr lang="nl-NL" sz="1400"/>
              <a:t>-Je kunt actuele bronnen gebruiken om trends en ontwikkelingen te benoemen.</a:t>
            </a:r>
          </a:p>
          <a:p>
            <a:pPr>
              <a:spcBef>
                <a:spcPts val="0"/>
              </a:spcBef>
              <a:spcAft>
                <a:spcPts val="0"/>
              </a:spcAft>
              <a:buNone/>
            </a:pPr>
            <a:r>
              <a:rPr lang="nl-NL" sz="1400"/>
              <a:t>-Je kunt de informatie over trends in duurzame vrijetijdsbesteding analyseren. </a:t>
            </a:r>
          </a:p>
          <a:p>
            <a:pPr>
              <a:spcBef>
                <a:spcPts val="0"/>
              </a:spcBef>
              <a:spcAft>
                <a:spcPts val="0"/>
              </a:spcAft>
              <a:buNone/>
            </a:pPr>
            <a:r>
              <a:rPr lang="nl-NL" sz="1400"/>
              <a:t>-Je kunt ontwikkelingen van de 4e industriële revolutie meenemen in je visie. </a:t>
            </a:r>
          </a:p>
          <a:p>
            <a:pPr>
              <a:spcBef>
                <a:spcPts val="0"/>
              </a:spcBef>
              <a:spcAft>
                <a:spcPts val="0"/>
              </a:spcAft>
              <a:buNone/>
            </a:pPr>
            <a:r>
              <a:rPr lang="nl-NL" sz="1400"/>
              <a:t>-Je kunt de gevolgen van </a:t>
            </a:r>
            <a:r>
              <a:rPr lang="nl-NL" sz="1400" err="1"/>
              <a:t>the</a:t>
            </a:r>
            <a:r>
              <a:rPr lang="nl-NL" sz="1400"/>
              <a:t> internet of </a:t>
            </a:r>
            <a:r>
              <a:rPr lang="nl-NL" sz="1400" err="1"/>
              <a:t>things</a:t>
            </a:r>
            <a:r>
              <a:rPr lang="nl-NL" sz="1400"/>
              <a:t> verwerken in je visie.</a:t>
            </a:r>
          </a:p>
          <a:p>
            <a:pPr>
              <a:spcBef>
                <a:spcPts val="0"/>
              </a:spcBef>
              <a:spcAft>
                <a:spcPts val="0"/>
              </a:spcAft>
              <a:buNone/>
            </a:pPr>
            <a:r>
              <a:rPr lang="nl-NL" sz="1400"/>
              <a:t>-Je kunt een balans vinden tussen de globale en </a:t>
            </a:r>
            <a:r>
              <a:rPr lang="nl-NL" sz="1400" err="1"/>
              <a:t>locale</a:t>
            </a:r>
            <a:r>
              <a:rPr lang="nl-NL" sz="1400"/>
              <a:t> markt.</a:t>
            </a:r>
          </a:p>
        </p:txBody>
      </p:sp>
      <p:sp>
        <p:nvSpPr>
          <p:cNvPr id="13" name="Rechthoek 12"/>
          <p:cNvSpPr/>
          <p:nvPr/>
        </p:nvSpPr>
        <p:spPr>
          <a:xfrm>
            <a:off x="0" y="6488668"/>
            <a:ext cx="1813317" cy="369332"/>
          </a:xfrm>
          <a:prstGeom prst="rect">
            <a:avLst/>
          </a:prstGeom>
        </p:spPr>
        <p:txBody>
          <a:bodyPr wrap="none">
            <a:spAutoFit/>
          </a:bodyPr>
          <a:lstStyle/>
          <a:p>
            <a:r>
              <a:rPr lang="nl-NL" dirty="0"/>
              <a:t>IBS-SEM-SVT-V43</a:t>
            </a:r>
            <a:endParaRPr lang="nl-NL" dirty="0">
              <a:solidFill>
                <a:schemeClr val="bg1">
                  <a:lumMod val="50000"/>
                </a:schemeClr>
              </a:solidFill>
            </a:endParaRPr>
          </a:p>
        </p:txBody>
      </p:sp>
      <p:sp>
        <p:nvSpPr>
          <p:cNvPr id="11" name="Titel 1"/>
          <p:cNvSpPr>
            <a:spLocks noGrp="1"/>
          </p:cNvSpPr>
          <p:nvPr>
            <p:ph type="title"/>
          </p:nvPr>
        </p:nvSpPr>
        <p:spPr>
          <a:xfrm>
            <a:off x="838200" y="195427"/>
            <a:ext cx="10515600" cy="1325563"/>
          </a:xfrm>
        </p:spPr>
        <p:txBody>
          <a:bodyPr>
            <a:normAutofit/>
          </a:bodyPr>
          <a:lstStyle/>
          <a:p>
            <a:r>
              <a:rPr lang="nl-NL"/>
              <a:t>IBS Stad van de toekomst</a:t>
            </a:r>
            <a:br>
              <a:rPr lang="nl-NL"/>
            </a:br>
            <a:r>
              <a:rPr lang="nl-NL" sz="3600" i="1"/>
              <a:t>Specialisatie Vrijetijd</a:t>
            </a:r>
          </a:p>
        </p:txBody>
      </p:sp>
      <p:sp>
        <p:nvSpPr>
          <p:cNvPr id="12" name="Tekstvak 11"/>
          <p:cNvSpPr txBox="1">
            <a:spLocks noChangeArrowheads="1"/>
          </p:cNvSpPr>
          <p:nvPr/>
        </p:nvSpPr>
        <p:spPr bwMode="auto">
          <a:xfrm>
            <a:off x="6402919" y="3967618"/>
            <a:ext cx="5291132" cy="1846659"/>
          </a:xfrm>
          <a:prstGeom prst="rect">
            <a:avLst/>
          </a:prstGeom>
          <a:ln>
            <a:headEnd/>
            <a:tailEnd/>
          </a:ln>
        </p:spPr>
        <p:style>
          <a:lnRef idx="2">
            <a:schemeClr val="accent5"/>
          </a:lnRef>
          <a:fillRef idx="1">
            <a:schemeClr val="lt1"/>
          </a:fillRef>
          <a:effectRef idx="0">
            <a:schemeClr val="accent5"/>
          </a:effectRef>
          <a:fontRef idx="minor">
            <a:schemeClr val="dk1"/>
          </a:fontRef>
        </p:style>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None/>
            </a:pPr>
            <a:r>
              <a:rPr lang="nl-NL" altLang="nl-NL" sz="1600" b="1">
                <a:latin typeface="+mn-lt"/>
              </a:rPr>
              <a:t>Succescriteria leerdoel 4</a:t>
            </a:r>
          </a:p>
          <a:p>
            <a:pPr>
              <a:spcBef>
                <a:spcPts val="0"/>
              </a:spcBef>
              <a:spcAft>
                <a:spcPts val="0"/>
              </a:spcAft>
              <a:buNone/>
            </a:pPr>
            <a:r>
              <a:rPr lang="nl-NL" sz="1400"/>
              <a:t>-Je kunt een visie vormen op het gebied van duurzame vrijetijdsbesteding in de toekomst. </a:t>
            </a:r>
          </a:p>
          <a:p>
            <a:pPr>
              <a:spcBef>
                <a:spcPts val="0"/>
              </a:spcBef>
              <a:spcAft>
                <a:spcPts val="0"/>
              </a:spcAft>
              <a:buNone/>
            </a:pPr>
            <a:r>
              <a:rPr lang="nl-NL" sz="1400"/>
              <a:t>-Je kunt aantonen welke thema's je uit de opleiding gebruikt hebt om tot deze visie te komen. </a:t>
            </a:r>
          </a:p>
          <a:p>
            <a:pPr>
              <a:spcBef>
                <a:spcPts val="0"/>
              </a:spcBef>
              <a:spcAft>
                <a:spcPts val="0"/>
              </a:spcAft>
              <a:buNone/>
            </a:pPr>
            <a:r>
              <a:rPr lang="nl-NL" sz="1400"/>
              <a:t>-Je kunt nieuwe kennis vergaren en toepassen in je visie. </a:t>
            </a:r>
          </a:p>
          <a:p>
            <a:pPr>
              <a:spcBef>
                <a:spcPts val="0"/>
              </a:spcBef>
              <a:spcAft>
                <a:spcPts val="0"/>
              </a:spcAft>
              <a:buNone/>
            </a:pPr>
            <a:r>
              <a:rPr lang="nl-NL" sz="1400"/>
              <a:t>-Je kunt een visuele weergave maken van je ontwerp met een bijbehorende onderbouwing.</a:t>
            </a:r>
          </a:p>
        </p:txBody>
      </p:sp>
    </p:spTree>
    <p:extLst>
      <p:ext uri="{BB962C8B-B14F-4D97-AF65-F5344CB8AC3E}">
        <p14:creationId xmlns:p14="http://schemas.microsoft.com/office/powerpoint/2010/main" val="175296213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72440" y="65445"/>
            <a:ext cx="11457892" cy="758281"/>
          </a:xfrm>
        </p:spPr>
        <p:txBody>
          <a:bodyPr>
            <a:normAutofit/>
          </a:bodyPr>
          <a:lstStyle/>
          <a:p>
            <a:r>
              <a:rPr lang="nl-NL" dirty="0"/>
              <a:t>Voorwaarde voor beoordeling visiedocument</a:t>
            </a:r>
          </a:p>
        </p:txBody>
      </p:sp>
      <p:sp>
        <p:nvSpPr>
          <p:cNvPr id="11" name="Rechthoek 10"/>
          <p:cNvSpPr/>
          <p:nvPr/>
        </p:nvSpPr>
        <p:spPr>
          <a:xfrm>
            <a:off x="0" y="6488668"/>
            <a:ext cx="1858201" cy="369332"/>
          </a:xfrm>
          <a:prstGeom prst="rect">
            <a:avLst/>
          </a:prstGeom>
        </p:spPr>
        <p:txBody>
          <a:bodyPr wrap="none">
            <a:spAutoFit/>
          </a:bodyPr>
          <a:lstStyle/>
          <a:p>
            <a:r>
              <a:rPr lang="nl-NL" dirty="0"/>
              <a:t>IBS-SEM-DWI-X41</a:t>
            </a:r>
            <a:endParaRPr lang="nl-NL" dirty="0">
              <a:solidFill>
                <a:schemeClr val="bg1">
                  <a:lumMod val="50000"/>
                </a:schemeClr>
              </a:solidFill>
            </a:endParaRPr>
          </a:p>
        </p:txBody>
      </p:sp>
      <p:pic>
        <p:nvPicPr>
          <p:cNvPr id="9" name="Afbeelding 8"/>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37280" y="728324"/>
            <a:ext cx="4068622" cy="5760344"/>
          </a:xfrm>
          <a:prstGeom prst="rect">
            <a:avLst/>
          </a:prstGeom>
        </p:spPr>
      </p:pic>
      <p:pic>
        <p:nvPicPr>
          <p:cNvPr id="4098" name="Picture 2" descr="Afbeeldingsresultaat voor uitroepteken 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670499" y="1572326"/>
            <a:ext cx="2294122" cy="2294122"/>
          </a:xfrm>
          <a:prstGeom prst="rect">
            <a:avLst/>
          </a:prstGeom>
          <a:noFill/>
          <a:extLst>
            <a:ext uri="{909E8E84-426E-40DD-AFC4-6F175D3DCCD1}">
              <a14:hiddenFill xmlns:a14="http://schemas.microsoft.com/office/drawing/2010/main">
                <a:solidFill>
                  <a:srgbClr val="FFFFFF"/>
                </a:solidFill>
              </a14:hiddenFill>
            </a:ext>
          </a:extLst>
        </p:spPr>
      </p:pic>
      <p:sp>
        <p:nvSpPr>
          <p:cNvPr id="3" name="Tekstvak 9">
            <a:extLst>
              <a:ext uri="{FF2B5EF4-FFF2-40B4-BE49-F238E27FC236}">
                <a16:creationId xmlns:a16="http://schemas.microsoft.com/office/drawing/2014/main" id="{0EF5C59D-F48A-4C4A-A9A5-9A6BCF602839}"/>
              </a:ext>
            </a:extLst>
          </p:cNvPr>
          <p:cNvSpPr txBox="1">
            <a:spLocks noChangeArrowheads="1"/>
          </p:cNvSpPr>
          <p:nvPr/>
        </p:nvSpPr>
        <p:spPr bwMode="auto">
          <a:xfrm>
            <a:off x="6025513" y="4232274"/>
            <a:ext cx="5224377" cy="1107996"/>
          </a:xfrm>
          <a:prstGeom prst="rect">
            <a:avLst/>
          </a:prstGeom>
          <a:ln>
            <a:headEnd/>
            <a:tailEnd/>
          </a:ln>
        </p:spPr>
        <p:style>
          <a:lnRef idx="2">
            <a:schemeClr val="accent5"/>
          </a:lnRef>
          <a:fillRef idx="1">
            <a:schemeClr val="lt1"/>
          </a:fillRef>
          <a:effectRef idx="0">
            <a:schemeClr val="accent5"/>
          </a:effectRef>
          <a:fontRef idx="minor">
            <a:schemeClr val="dk1"/>
          </a:fontRef>
        </p:style>
        <p:txBody>
          <a:bodyPr wrap="square" anchor="t">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nl-NL" altLang="nl-NL" sz="1800" b="1" dirty="0">
                <a:solidFill>
                  <a:schemeClr val="accent5"/>
                </a:solidFill>
                <a:latin typeface="+mn-lt"/>
              </a:rPr>
              <a:t>Visiedocument</a:t>
            </a:r>
          </a:p>
          <a:p>
            <a:pPr>
              <a:spcBef>
                <a:spcPct val="0"/>
              </a:spcBef>
              <a:buNone/>
            </a:pPr>
            <a:r>
              <a:rPr lang="nl-NL" altLang="nl-NL" sz="1600" dirty="0">
                <a:latin typeface="+mn-lt"/>
                <a:cs typeface="Calibri"/>
              </a:rPr>
              <a:t>Het visiedocument wordt alleen beoordeeld als het aan de 'voorwaarden voor beoordeling' voldoet. De checklist hiervoor zie je hiernaast en is ook te downloaden in de Wiki.</a:t>
            </a:r>
          </a:p>
        </p:txBody>
      </p:sp>
    </p:spTree>
    <p:extLst>
      <p:ext uri="{BB962C8B-B14F-4D97-AF65-F5344CB8AC3E}">
        <p14:creationId xmlns:p14="http://schemas.microsoft.com/office/powerpoint/2010/main" val="242903815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kstvak 9"/>
          <p:cNvSpPr txBox="1">
            <a:spLocks noChangeArrowheads="1"/>
          </p:cNvSpPr>
          <p:nvPr/>
        </p:nvSpPr>
        <p:spPr bwMode="auto">
          <a:xfrm>
            <a:off x="838200" y="1934093"/>
            <a:ext cx="4820886" cy="1354217"/>
          </a:xfrm>
          <a:prstGeom prst="rect">
            <a:avLst/>
          </a:prstGeom>
          <a:ln>
            <a:headEnd/>
            <a:tailEnd/>
          </a:ln>
        </p:spPr>
        <p:style>
          <a:lnRef idx="2">
            <a:schemeClr val="accent5"/>
          </a:lnRef>
          <a:fillRef idx="1">
            <a:schemeClr val="lt1"/>
          </a:fillRef>
          <a:effectRef idx="0">
            <a:schemeClr val="accent5"/>
          </a:effectRef>
          <a:fontRef idx="minor">
            <a:schemeClr val="dk1"/>
          </a:fontRef>
        </p:style>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None/>
            </a:pPr>
            <a:r>
              <a:rPr lang="nl-NL" altLang="nl-NL" sz="1800" b="1" dirty="0">
                <a:solidFill>
                  <a:srgbClr val="0070C0"/>
                </a:solidFill>
                <a:latin typeface="+mn-lt"/>
              </a:rPr>
              <a:t>Reflectiegesprek</a:t>
            </a:r>
          </a:p>
          <a:p>
            <a:pPr>
              <a:spcBef>
                <a:spcPct val="0"/>
              </a:spcBef>
              <a:buNone/>
            </a:pPr>
            <a:r>
              <a:rPr lang="nl-NL" altLang="nl-NL" sz="1600" dirty="0"/>
              <a:t>Je voert een reflectiegesprek over je eigen handelen tijdens de periode en de koppeling met de werkprocessen. Hiermee wordt leerdoel 5 getoetst. Leerdoel 5 vind je hiernaast.</a:t>
            </a:r>
          </a:p>
        </p:txBody>
      </p:sp>
      <p:sp>
        <p:nvSpPr>
          <p:cNvPr id="11" name="Rechthoek 10"/>
          <p:cNvSpPr/>
          <p:nvPr/>
        </p:nvSpPr>
        <p:spPr>
          <a:xfrm>
            <a:off x="0" y="6488668"/>
            <a:ext cx="1813317" cy="369332"/>
          </a:xfrm>
          <a:prstGeom prst="rect">
            <a:avLst/>
          </a:prstGeom>
        </p:spPr>
        <p:txBody>
          <a:bodyPr wrap="none">
            <a:spAutoFit/>
          </a:bodyPr>
          <a:lstStyle/>
          <a:p>
            <a:r>
              <a:rPr lang="nl-NL" dirty="0"/>
              <a:t>IBS-SEM-SVT-V43</a:t>
            </a:r>
            <a:endParaRPr lang="nl-NL" dirty="0">
              <a:solidFill>
                <a:schemeClr val="bg1">
                  <a:lumMod val="50000"/>
                </a:schemeClr>
              </a:solidFill>
            </a:endParaRPr>
          </a:p>
        </p:txBody>
      </p:sp>
      <p:sp>
        <p:nvSpPr>
          <p:cNvPr id="12" name="Tijdelijke aanduiding voor inhoud 4"/>
          <p:cNvSpPr txBox="1">
            <a:spLocks noChangeArrowheads="1"/>
          </p:cNvSpPr>
          <p:nvPr/>
        </p:nvSpPr>
        <p:spPr bwMode="auto">
          <a:xfrm>
            <a:off x="6096000" y="1934093"/>
            <a:ext cx="5477882" cy="2037481"/>
          </a:xfrm>
          <a:prstGeom prst="rect">
            <a:avLst/>
          </a:prstGeom>
          <a:ln w="12700" cap="flat" cmpd="sng" algn="ctr">
            <a:solidFill>
              <a:schemeClr val="accent5"/>
            </a:solidFill>
            <a:prstDash val="solid"/>
            <a:miter lim="800000"/>
            <a:headEnd/>
            <a:tailEnd/>
          </a:ln>
        </p:spPr>
        <p:style>
          <a:lnRef idx="2">
            <a:schemeClr val="accent5"/>
          </a:lnRef>
          <a:fillRef idx="1">
            <a:schemeClr val="lt1"/>
          </a:fillRef>
          <a:effectRef idx="0">
            <a:schemeClr val="accent5"/>
          </a:effectRef>
          <a:fontRef idx="minor">
            <a:schemeClr val="dk1"/>
          </a:fontRef>
        </p:style>
        <p:txBody>
          <a:bodyPr vert="horz" wrap="square" lIns="91440" tIns="45720" rIns="91440" bIns="45720" rtlCol="0">
            <a:spAutoFit/>
          </a:bodyPr>
          <a:lstStyle>
            <a:lvl1pPr marL="228600" indent="-228600" algn="l" defTabSz="914400" rtl="0" eaLnBrk="1" latinLnBrk="0" hangingPunct="1">
              <a:lnSpc>
                <a:spcPct val="90000"/>
              </a:lnSpc>
              <a:spcBef>
                <a:spcPct val="20000"/>
              </a:spcBef>
              <a:buFont typeface="Arial" panose="020B0604020202020204" pitchFamily="34" charset="0"/>
              <a:buChar char="•"/>
              <a:defRPr sz="3200" kern="1200">
                <a:solidFill>
                  <a:schemeClr val="tx1"/>
                </a:solidFill>
                <a:latin typeface="Calibri" panose="020F0502020204030204" pitchFamily="34" charset="0"/>
                <a:ea typeface="+mn-ea"/>
                <a:cs typeface="+mn-cs"/>
              </a:defRPr>
            </a:lvl1pPr>
            <a:lvl2pPr marL="742950" indent="-285750" algn="l" defTabSz="914400" rtl="0" eaLnBrk="1" latinLnBrk="0" hangingPunct="1">
              <a:lnSpc>
                <a:spcPct val="90000"/>
              </a:lnSpc>
              <a:spcBef>
                <a:spcPct val="20000"/>
              </a:spcBef>
              <a:buFont typeface="Arial" panose="020B0604020202020204" pitchFamily="34" charset="0"/>
              <a:buChar char="–"/>
              <a:defRPr sz="2800" kern="1200">
                <a:solidFill>
                  <a:schemeClr val="tx1"/>
                </a:solidFill>
                <a:latin typeface="Calibri" panose="020F0502020204030204" pitchFamily="34" charset="0"/>
                <a:ea typeface="+mn-ea"/>
                <a:cs typeface="+mn-cs"/>
              </a:defRPr>
            </a:lvl2pPr>
            <a:lvl3pPr marL="1143000" indent="-228600" algn="l" defTabSz="914400" rtl="0" eaLnBrk="1" latinLnBrk="0" hangingPunct="1">
              <a:lnSpc>
                <a:spcPct val="90000"/>
              </a:lnSpc>
              <a:spcBef>
                <a:spcPct val="20000"/>
              </a:spcBef>
              <a:buFont typeface="Arial" panose="020B0604020202020204" pitchFamily="34" charset="0"/>
              <a:buChar char="•"/>
              <a:defRPr sz="2400" kern="1200">
                <a:solidFill>
                  <a:schemeClr val="tx1"/>
                </a:solidFill>
                <a:latin typeface="Calibri" panose="020F0502020204030204" pitchFamily="34" charset="0"/>
                <a:ea typeface="+mn-ea"/>
                <a:cs typeface="+mn-cs"/>
              </a:defRPr>
            </a:lvl3pPr>
            <a:lvl4pPr marL="1600200" indent="-228600" algn="l" defTabSz="914400" rtl="0" eaLnBrk="1" latinLnBrk="0" hangingPunct="1">
              <a:lnSpc>
                <a:spcPct val="90000"/>
              </a:lnSpc>
              <a:spcBef>
                <a:spcPct val="20000"/>
              </a:spcBef>
              <a:buFont typeface="Arial" panose="020B0604020202020204" pitchFamily="34" charset="0"/>
              <a:buChar char="–"/>
              <a:defRPr sz="2000" kern="1200">
                <a:solidFill>
                  <a:schemeClr val="tx1"/>
                </a:solidFill>
                <a:latin typeface="Calibri" panose="020F0502020204030204" pitchFamily="34" charset="0"/>
                <a:ea typeface="+mn-ea"/>
                <a:cs typeface="+mn-cs"/>
              </a:defRPr>
            </a:lvl4pPr>
            <a:lvl5pPr marL="2057400" indent="-228600" algn="l" defTabSz="914400" rtl="0" eaLnBrk="1" latinLnBrk="0" hangingPunct="1">
              <a:lnSpc>
                <a:spcPct val="90000"/>
              </a:lnSpc>
              <a:spcBef>
                <a:spcPct val="20000"/>
              </a:spcBef>
              <a:buFont typeface="Arial" panose="020B0604020202020204" pitchFamily="34" charset="0"/>
              <a:buChar char="»"/>
              <a:defRPr sz="2000" kern="1200">
                <a:solidFill>
                  <a:schemeClr val="tx1"/>
                </a:solidFill>
                <a:latin typeface="Calibri" panose="020F0502020204030204" pitchFamily="34" charset="0"/>
                <a:ea typeface="+mn-ea"/>
                <a:cs typeface="+mn-cs"/>
              </a:defRPr>
            </a:lvl5pPr>
            <a:lvl6pPr marL="2514600" indent="-228600" algn="l" defTabSz="914400" rtl="0" eaLnBrk="0" fontAlgn="base" latinLnBrk="0" hangingPunct="0">
              <a:lnSpc>
                <a:spcPct val="90000"/>
              </a:lnSpc>
              <a:spcBef>
                <a:spcPct val="20000"/>
              </a:spcBef>
              <a:spcAft>
                <a:spcPct val="0"/>
              </a:spcAft>
              <a:buFont typeface="Arial" panose="020B0604020202020204" pitchFamily="34" charset="0"/>
              <a:buChar char="»"/>
              <a:defRPr sz="2000" kern="1200">
                <a:solidFill>
                  <a:schemeClr val="tx1"/>
                </a:solidFill>
                <a:latin typeface="Calibri" panose="020F0502020204030204" pitchFamily="34" charset="0"/>
                <a:ea typeface="+mn-ea"/>
                <a:cs typeface="+mn-cs"/>
              </a:defRPr>
            </a:lvl6pPr>
            <a:lvl7pPr marL="2971800" indent="-228600" algn="l" defTabSz="914400" rtl="0" eaLnBrk="0" fontAlgn="base" latinLnBrk="0" hangingPunct="0">
              <a:lnSpc>
                <a:spcPct val="90000"/>
              </a:lnSpc>
              <a:spcBef>
                <a:spcPct val="20000"/>
              </a:spcBef>
              <a:spcAft>
                <a:spcPct val="0"/>
              </a:spcAft>
              <a:buFont typeface="Arial" panose="020B0604020202020204" pitchFamily="34" charset="0"/>
              <a:buChar char="»"/>
              <a:defRPr sz="2000" kern="1200">
                <a:solidFill>
                  <a:schemeClr val="tx1"/>
                </a:solidFill>
                <a:latin typeface="Calibri" panose="020F0502020204030204" pitchFamily="34" charset="0"/>
                <a:ea typeface="+mn-ea"/>
                <a:cs typeface="+mn-cs"/>
              </a:defRPr>
            </a:lvl7pPr>
            <a:lvl8pPr marL="3429000" indent="-228600" algn="l" defTabSz="914400" rtl="0" eaLnBrk="0" fontAlgn="base" latinLnBrk="0" hangingPunct="0">
              <a:lnSpc>
                <a:spcPct val="90000"/>
              </a:lnSpc>
              <a:spcBef>
                <a:spcPct val="20000"/>
              </a:spcBef>
              <a:spcAft>
                <a:spcPct val="0"/>
              </a:spcAft>
              <a:buFont typeface="Arial" panose="020B0604020202020204" pitchFamily="34" charset="0"/>
              <a:buChar char="»"/>
              <a:defRPr sz="2000" kern="1200">
                <a:solidFill>
                  <a:schemeClr val="tx1"/>
                </a:solidFill>
                <a:latin typeface="Calibri" panose="020F0502020204030204" pitchFamily="34" charset="0"/>
                <a:ea typeface="+mn-ea"/>
                <a:cs typeface="+mn-cs"/>
              </a:defRPr>
            </a:lvl8pPr>
            <a:lvl9pPr marL="3886200" indent="-228600" algn="l" defTabSz="914400" rtl="0" eaLnBrk="0" fontAlgn="base" latinLnBrk="0" hangingPunct="0">
              <a:lnSpc>
                <a:spcPct val="90000"/>
              </a:lnSpc>
              <a:spcBef>
                <a:spcPct val="20000"/>
              </a:spcBef>
              <a:spcAft>
                <a:spcPct val="0"/>
              </a:spcAft>
              <a:buFont typeface="Arial" panose="020B0604020202020204" pitchFamily="34" charset="0"/>
              <a:buChar char="»"/>
              <a:defRPr sz="2000" kern="1200">
                <a:solidFill>
                  <a:schemeClr val="tx1"/>
                </a:solidFill>
                <a:latin typeface="Calibri" panose="020F0502020204030204" pitchFamily="34" charset="0"/>
                <a:ea typeface="+mn-ea"/>
                <a:cs typeface="+mn-cs"/>
              </a:defRPr>
            </a:lvl9pPr>
          </a:lstStyle>
          <a:p>
            <a:pPr>
              <a:spcBef>
                <a:spcPct val="0"/>
              </a:spcBef>
              <a:buFont typeface="Arial" panose="020B0604020202020204" pitchFamily="34" charset="0"/>
              <a:buNone/>
            </a:pPr>
            <a:r>
              <a:rPr lang="nl-NL" altLang="nl-NL" sz="1600" b="1">
                <a:latin typeface="+mn-lt"/>
              </a:rPr>
              <a:t>Succescriteria leerdoel 5</a:t>
            </a:r>
          </a:p>
          <a:p>
            <a:pPr marL="0" indent="0">
              <a:lnSpc>
                <a:spcPct val="100000"/>
              </a:lnSpc>
              <a:spcBef>
                <a:spcPts val="0"/>
              </a:spcBef>
              <a:spcAft>
                <a:spcPts val="0"/>
              </a:spcAft>
              <a:buNone/>
            </a:pPr>
            <a:r>
              <a:rPr lang="nl-NL" sz="1600">
                <a:latin typeface="+mn-lt"/>
              </a:rPr>
              <a:t>-Je kunt de uitvoering van de opdracht evalueren aan de hand van de werkprocessen. </a:t>
            </a:r>
          </a:p>
          <a:p>
            <a:pPr marL="0" indent="0">
              <a:lnSpc>
                <a:spcPct val="100000"/>
              </a:lnSpc>
              <a:spcBef>
                <a:spcPts val="0"/>
              </a:spcBef>
              <a:spcAft>
                <a:spcPts val="0"/>
              </a:spcAft>
              <a:buNone/>
            </a:pPr>
            <a:r>
              <a:rPr lang="nl-NL" sz="1600">
                <a:latin typeface="+mn-lt"/>
              </a:rPr>
              <a:t>-Je kunt verbeterpunten op je eigen handelen formuleren.  </a:t>
            </a:r>
          </a:p>
          <a:p>
            <a:pPr marL="0" indent="0">
              <a:lnSpc>
                <a:spcPct val="100000"/>
              </a:lnSpc>
              <a:spcBef>
                <a:spcPts val="0"/>
              </a:spcBef>
              <a:spcAft>
                <a:spcPts val="0"/>
              </a:spcAft>
              <a:buNone/>
            </a:pPr>
            <a:r>
              <a:rPr lang="nl-NL" sz="1600">
                <a:latin typeface="+mn-lt"/>
              </a:rPr>
              <a:t>-Je kunt je verbeterpunten vertalen naar concrete acties.</a:t>
            </a:r>
          </a:p>
          <a:p>
            <a:pPr marL="0" indent="0">
              <a:lnSpc>
                <a:spcPct val="100000"/>
              </a:lnSpc>
              <a:spcBef>
                <a:spcPts val="0"/>
              </a:spcBef>
              <a:spcAft>
                <a:spcPts val="0"/>
              </a:spcAft>
              <a:buNone/>
            </a:pPr>
            <a:r>
              <a:rPr lang="nl-NL" sz="1600">
                <a:latin typeface="+mn-lt"/>
              </a:rPr>
              <a:t>-Je kunt sterke punten van je eigen handelen formuleren.</a:t>
            </a:r>
          </a:p>
          <a:p>
            <a:pPr marL="0" indent="0">
              <a:lnSpc>
                <a:spcPct val="100000"/>
              </a:lnSpc>
              <a:spcBef>
                <a:spcPts val="0"/>
              </a:spcBef>
              <a:spcAft>
                <a:spcPts val="0"/>
              </a:spcAft>
              <a:buNone/>
            </a:pPr>
            <a:r>
              <a:rPr lang="nl-NL" sz="1600">
                <a:latin typeface="+mn-lt"/>
              </a:rPr>
              <a:t>-Je kunt je sterke punten onderbouwen met voorbeelden uit de praktijk.</a:t>
            </a:r>
          </a:p>
        </p:txBody>
      </p:sp>
      <p:sp>
        <p:nvSpPr>
          <p:cNvPr id="13" name="Titel 1"/>
          <p:cNvSpPr>
            <a:spLocks noGrp="1"/>
          </p:cNvSpPr>
          <p:nvPr>
            <p:ph type="title"/>
          </p:nvPr>
        </p:nvSpPr>
        <p:spPr>
          <a:xfrm>
            <a:off x="838200" y="389411"/>
            <a:ext cx="10515600" cy="1325563"/>
          </a:xfrm>
        </p:spPr>
        <p:txBody>
          <a:bodyPr>
            <a:normAutofit/>
          </a:bodyPr>
          <a:lstStyle/>
          <a:p>
            <a:r>
              <a:rPr lang="nl-NL"/>
              <a:t>IBS Stad van de toekomst</a:t>
            </a:r>
            <a:br>
              <a:rPr lang="nl-NL"/>
            </a:br>
            <a:r>
              <a:rPr lang="nl-NL" sz="3600" i="1"/>
              <a:t>Specialisatie Vrijetijd</a:t>
            </a:r>
          </a:p>
        </p:txBody>
      </p:sp>
      <p:pic>
        <p:nvPicPr>
          <p:cNvPr id="2" name="Afbeelding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740689" y="4675241"/>
            <a:ext cx="3395494" cy="1910737"/>
          </a:xfrm>
          <a:prstGeom prst="rect">
            <a:avLst/>
          </a:prstGeom>
        </p:spPr>
      </p:pic>
    </p:spTree>
    <p:extLst>
      <p:ext uri="{BB962C8B-B14F-4D97-AF65-F5344CB8AC3E}">
        <p14:creationId xmlns:p14="http://schemas.microsoft.com/office/powerpoint/2010/main" val="2446642812"/>
      </p:ext>
    </p:extLst>
  </p:cSld>
  <p:clrMapOvr>
    <a:masterClrMapping/>
  </p:clrMapOvr>
</p:sld>
</file>

<file path=ppt/theme/theme1.xml><?xml version="1.0" encoding="utf-8"?>
<a:theme xmlns:a="http://schemas.openxmlformats.org/drawingml/2006/main" name="Yuverta_blanco">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Yuverta_blanco</Template>
  <TotalTime>3</TotalTime>
  <Words>1014</Words>
  <Application>Microsoft Office PowerPoint</Application>
  <PresentationFormat>Breedbeeld</PresentationFormat>
  <Paragraphs>112</Paragraphs>
  <Slides>7</Slides>
  <Notes>0</Notes>
  <HiddenSlides>0</HiddenSlides>
  <MMClips>0</MMClips>
  <ScaleCrop>false</ScaleCrop>
  <HeadingPairs>
    <vt:vector size="6" baseType="variant">
      <vt:variant>
        <vt:lpstr>Gebruikte lettertypen</vt:lpstr>
      </vt:variant>
      <vt:variant>
        <vt:i4>3</vt:i4>
      </vt:variant>
      <vt:variant>
        <vt:lpstr>Thema</vt:lpstr>
      </vt:variant>
      <vt:variant>
        <vt:i4>1</vt:i4>
      </vt:variant>
      <vt:variant>
        <vt:lpstr>Diatitels</vt:lpstr>
      </vt:variant>
      <vt:variant>
        <vt:i4>7</vt:i4>
      </vt:variant>
    </vt:vector>
  </HeadingPairs>
  <TitlesOfParts>
    <vt:vector size="11" baseType="lpstr">
      <vt:lpstr>Arial</vt:lpstr>
      <vt:lpstr>Calibri</vt:lpstr>
      <vt:lpstr>Calibri Light</vt:lpstr>
      <vt:lpstr>Yuverta_blanco</vt:lpstr>
      <vt:lpstr>IBS Stad van de toekomst – periode 3 Specialisatie vrije tijd</vt:lpstr>
      <vt:lpstr>IBS Stad van de toekomst Specialisatie vrije tijd</vt:lpstr>
      <vt:lpstr>IBS Stad van de toekomst Specialisatie vrije tijd</vt:lpstr>
      <vt:lpstr>IBS Stad van de toekomst Specialisatie Vrijetijd</vt:lpstr>
      <vt:lpstr>IBS Stad van de toekomst Specialisatie Vrijetijd</vt:lpstr>
      <vt:lpstr>Voorwaarde voor beoordeling visiedocument</vt:lpstr>
      <vt:lpstr>IBS Stad van de toekomst Specialisatie Vrijetijd</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IBS Stad van de toekomst – periode 3 Specialisatie vrije tijd</dc:title>
  <dc:creator>Tim Lagas</dc:creator>
  <cp:lastModifiedBy>Tim Lagas</cp:lastModifiedBy>
  <cp:revision>1</cp:revision>
  <dcterms:created xsi:type="dcterms:W3CDTF">2022-01-21T15:37:14Z</dcterms:created>
  <dcterms:modified xsi:type="dcterms:W3CDTF">2022-01-21T15:41:05Z</dcterms:modified>
</cp:coreProperties>
</file>